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8"/>
  </p:notesMasterIdLst>
  <p:handoutMasterIdLst>
    <p:handoutMasterId r:id="rId39"/>
  </p:handoutMasterIdLst>
  <p:sldIdLst>
    <p:sldId id="257" r:id="rId5"/>
    <p:sldId id="344" r:id="rId6"/>
    <p:sldId id="351" r:id="rId7"/>
    <p:sldId id="350" r:id="rId8"/>
    <p:sldId id="346" r:id="rId9"/>
    <p:sldId id="380" r:id="rId10"/>
    <p:sldId id="366" r:id="rId11"/>
    <p:sldId id="352" r:id="rId12"/>
    <p:sldId id="382" r:id="rId13"/>
    <p:sldId id="353" r:id="rId14"/>
    <p:sldId id="354" r:id="rId15"/>
    <p:sldId id="368" r:id="rId16"/>
    <p:sldId id="357" r:id="rId17"/>
    <p:sldId id="356" r:id="rId18"/>
    <p:sldId id="358" r:id="rId19"/>
    <p:sldId id="359" r:id="rId20"/>
    <p:sldId id="360" r:id="rId21"/>
    <p:sldId id="361" r:id="rId22"/>
    <p:sldId id="367" r:id="rId23"/>
    <p:sldId id="364" r:id="rId24"/>
    <p:sldId id="363" r:id="rId25"/>
    <p:sldId id="362" r:id="rId26"/>
    <p:sldId id="379" r:id="rId27"/>
    <p:sldId id="370" r:id="rId28"/>
    <p:sldId id="371" r:id="rId29"/>
    <p:sldId id="372" r:id="rId30"/>
    <p:sldId id="369" r:id="rId31"/>
    <p:sldId id="373" r:id="rId32"/>
    <p:sldId id="374" r:id="rId33"/>
    <p:sldId id="375" r:id="rId34"/>
    <p:sldId id="376" r:id="rId35"/>
    <p:sldId id="381" r:id="rId36"/>
    <p:sldId id="377" r:id="rId37"/>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00"/>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0A15C55-8517-42AA-B614-E9B94910E393}">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6" autoAdjust="0"/>
    <p:restoredTop sz="85219" autoAdjust="0"/>
  </p:normalViewPr>
  <p:slideViewPr>
    <p:cSldViewPr snapToGrid="0" snapToObjects="1">
      <p:cViewPr varScale="1">
        <p:scale>
          <a:sx n="138" d="100"/>
          <a:sy n="138" d="100"/>
        </p:scale>
        <p:origin x="3312" y="126"/>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snapToObjects="1">
      <p:cViewPr varScale="1">
        <p:scale>
          <a:sx n="104" d="100"/>
          <a:sy n="104" d="100"/>
        </p:scale>
        <p:origin x="268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2.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image" Target="../media/image10.png"/></Relationships>
</file>

<file path=ppt/diagrams/_rels/data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ata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svg"/><Relationship Id="rId1" Type="http://schemas.openxmlformats.org/officeDocument/2006/relationships/image" Target="../media/image14.png"/></Relationships>
</file>

<file path=ppt/diagrams/_rels/data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svg"/><Relationship Id="rId1" Type="http://schemas.openxmlformats.org/officeDocument/2006/relationships/image" Target="../media/image12.png"/><Relationship Id="rId4" Type="http://schemas.openxmlformats.org/officeDocument/2006/relationships/image" Target="../media/image25.svg"/></Relationships>
</file>

<file path=ppt/diagrams/_rels/data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svg"/><Relationship Id="rId1" Type="http://schemas.openxmlformats.org/officeDocument/2006/relationships/image" Target="../media/image12.png"/><Relationship Id="rId4" Type="http://schemas.openxmlformats.org/officeDocument/2006/relationships/image" Target="../media/image25.svg"/></Relationships>
</file>

<file path=ppt/diagrams/_rels/data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svg"/><Relationship Id="rId1" Type="http://schemas.openxmlformats.org/officeDocument/2006/relationships/image" Target="../media/image12.png"/><Relationship Id="rId4" Type="http://schemas.openxmlformats.org/officeDocument/2006/relationships/image" Target="../media/image2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2.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image" Target="../media/image10.png"/></Relationships>
</file>

<file path=ppt/diagrams/_rels/drawing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svg"/><Relationship Id="rId1" Type="http://schemas.openxmlformats.org/officeDocument/2006/relationships/image" Target="../media/image14.png"/></Relationships>
</file>

<file path=ppt/diagrams/_rels/drawing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svg"/><Relationship Id="rId1" Type="http://schemas.openxmlformats.org/officeDocument/2006/relationships/image" Target="../media/image12.png"/><Relationship Id="rId4" Type="http://schemas.openxmlformats.org/officeDocument/2006/relationships/image" Target="../media/image25.svg"/></Relationships>
</file>

<file path=ppt/diagrams/_rels/drawing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svg"/><Relationship Id="rId1" Type="http://schemas.openxmlformats.org/officeDocument/2006/relationships/image" Target="../media/image12.png"/><Relationship Id="rId4" Type="http://schemas.openxmlformats.org/officeDocument/2006/relationships/image" Target="../media/image25.svg"/></Relationships>
</file>

<file path=ppt/diagrams/_rels/drawing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svg"/><Relationship Id="rId1" Type="http://schemas.openxmlformats.org/officeDocument/2006/relationships/image" Target="../media/image12.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15715F-7C2E-4EF2-94A0-C1637A6D428E}"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875A3348-FAAB-4FE3-A7A5-C7DD9D2956C2}">
      <dgm:prSet/>
      <dgm:spPr/>
      <dgm:t>
        <a:bodyPr/>
        <a:lstStyle/>
        <a:p>
          <a:pPr>
            <a:lnSpc>
              <a:spcPct val="100000"/>
            </a:lnSpc>
            <a:defRPr cap="all"/>
          </a:pPr>
          <a:r>
            <a:rPr lang="en-US"/>
            <a:t>Provides strong foundation</a:t>
          </a:r>
        </a:p>
      </dgm:t>
    </dgm:pt>
    <dgm:pt modelId="{4E563FF5-2057-4ADE-AC31-E0463AB2868A}" type="parTrans" cxnId="{A4C40B25-3692-4440-9F0F-EE215E7B6FE0}">
      <dgm:prSet/>
      <dgm:spPr/>
      <dgm:t>
        <a:bodyPr/>
        <a:lstStyle/>
        <a:p>
          <a:endParaRPr lang="en-US"/>
        </a:p>
      </dgm:t>
    </dgm:pt>
    <dgm:pt modelId="{C657BB62-9362-4FA6-BBA9-CA4FD2137AEA}" type="sibTrans" cxnId="{A4C40B25-3692-4440-9F0F-EE215E7B6FE0}">
      <dgm:prSet/>
      <dgm:spPr/>
      <dgm:t>
        <a:bodyPr/>
        <a:lstStyle/>
        <a:p>
          <a:endParaRPr lang="en-US"/>
        </a:p>
      </dgm:t>
    </dgm:pt>
    <dgm:pt modelId="{D4CCDED3-28A8-418A-B021-FD054FA57B18}">
      <dgm:prSet/>
      <dgm:spPr/>
      <dgm:t>
        <a:bodyPr/>
        <a:lstStyle/>
        <a:p>
          <a:pPr>
            <a:lnSpc>
              <a:spcPct val="100000"/>
            </a:lnSpc>
            <a:defRPr cap="all"/>
          </a:pPr>
          <a:r>
            <a:rPr lang="en-US"/>
            <a:t>Reports are easier to read </a:t>
          </a:r>
        </a:p>
      </dgm:t>
    </dgm:pt>
    <dgm:pt modelId="{6E6F2D02-3B6E-4465-8EFB-12C11A59FEC7}" type="parTrans" cxnId="{03CD977E-CF95-4306-A0E4-5CC9AEA7AF2E}">
      <dgm:prSet/>
      <dgm:spPr/>
      <dgm:t>
        <a:bodyPr/>
        <a:lstStyle/>
        <a:p>
          <a:endParaRPr lang="en-US"/>
        </a:p>
      </dgm:t>
    </dgm:pt>
    <dgm:pt modelId="{B56255E8-5589-4D27-9535-A0E7D4B6B9F8}" type="sibTrans" cxnId="{03CD977E-CF95-4306-A0E4-5CC9AEA7AF2E}">
      <dgm:prSet/>
      <dgm:spPr/>
      <dgm:t>
        <a:bodyPr/>
        <a:lstStyle/>
        <a:p>
          <a:endParaRPr lang="en-US"/>
        </a:p>
      </dgm:t>
    </dgm:pt>
    <dgm:pt modelId="{C458AD67-4AC5-48AC-B027-F41A1065044E}">
      <dgm:prSet/>
      <dgm:spPr/>
      <dgm:t>
        <a:bodyPr/>
        <a:lstStyle/>
        <a:p>
          <a:pPr>
            <a:lnSpc>
              <a:spcPct val="100000"/>
            </a:lnSpc>
            <a:defRPr cap="all"/>
          </a:pPr>
          <a:r>
            <a:rPr lang="en-US"/>
            <a:t>Projections can be made more quickly</a:t>
          </a:r>
        </a:p>
      </dgm:t>
    </dgm:pt>
    <dgm:pt modelId="{3E29D6C1-5301-499B-9C18-A1C184D83095}" type="parTrans" cxnId="{58C6B822-2099-4D4B-A6DE-E75DCF91C1D8}">
      <dgm:prSet/>
      <dgm:spPr/>
      <dgm:t>
        <a:bodyPr/>
        <a:lstStyle/>
        <a:p>
          <a:endParaRPr lang="en-US"/>
        </a:p>
      </dgm:t>
    </dgm:pt>
    <dgm:pt modelId="{3520709A-8746-45DF-9096-108F50B25B6A}" type="sibTrans" cxnId="{58C6B822-2099-4D4B-A6DE-E75DCF91C1D8}">
      <dgm:prSet/>
      <dgm:spPr/>
      <dgm:t>
        <a:bodyPr/>
        <a:lstStyle/>
        <a:p>
          <a:endParaRPr lang="en-US"/>
        </a:p>
      </dgm:t>
    </dgm:pt>
    <dgm:pt modelId="{C47692D7-2AA1-4B22-8B82-23F37B04E5DB}" type="pres">
      <dgm:prSet presAssocID="{9915715F-7C2E-4EF2-94A0-C1637A6D428E}" presName="root" presStyleCnt="0">
        <dgm:presLayoutVars>
          <dgm:dir/>
          <dgm:resizeHandles val="exact"/>
        </dgm:presLayoutVars>
      </dgm:prSet>
      <dgm:spPr/>
    </dgm:pt>
    <dgm:pt modelId="{9FA6854A-2C39-4FCB-94B5-4FA9CDD0BCC5}" type="pres">
      <dgm:prSet presAssocID="{875A3348-FAAB-4FE3-A7A5-C7DD9D2956C2}" presName="compNode" presStyleCnt="0"/>
      <dgm:spPr/>
    </dgm:pt>
    <dgm:pt modelId="{7226D599-A2CC-49A2-8B47-300C44991394}" type="pres">
      <dgm:prSet presAssocID="{875A3348-FAAB-4FE3-A7A5-C7DD9D2956C2}" presName="iconBgRect" presStyleLbl="bgShp" presStyleIdx="0" presStyleCnt="3"/>
      <dgm:spPr>
        <a:prstGeom prst="round2DiagRect">
          <a:avLst>
            <a:gd name="adj1" fmla="val 29727"/>
            <a:gd name="adj2" fmla="val 0"/>
          </a:avLst>
        </a:prstGeom>
      </dgm:spPr>
    </dgm:pt>
    <dgm:pt modelId="{33371D4F-2C93-45C0-B181-4847AC24A38B}" type="pres">
      <dgm:prSet presAssocID="{875A3348-FAAB-4FE3-A7A5-C7DD9D2956C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31A716E7-A664-4EAD-B6F9-21F86C5337F6}" type="pres">
      <dgm:prSet presAssocID="{875A3348-FAAB-4FE3-A7A5-C7DD9D2956C2}" presName="spaceRect" presStyleCnt="0"/>
      <dgm:spPr/>
    </dgm:pt>
    <dgm:pt modelId="{8C4E50B5-5140-4E99-90CB-3CF55B25DB78}" type="pres">
      <dgm:prSet presAssocID="{875A3348-FAAB-4FE3-A7A5-C7DD9D2956C2}" presName="textRect" presStyleLbl="revTx" presStyleIdx="0" presStyleCnt="3">
        <dgm:presLayoutVars>
          <dgm:chMax val="1"/>
          <dgm:chPref val="1"/>
        </dgm:presLayoutVars>
      </dgm:prSet>
      <dgm:spPr/>
    </dgm:pt>
    <dgm:pt modelId="{79BFAA6E-0B96-4110-8BCA-2D658A91BABC}" type="pres">
      <dgm:prSet presAssocID="{C657BB62-9362-4FA6-BBA9-CA4FD2137AEA}" presName="sibTrans" presStyleCnt="0"/>
      <dgm:spPr/>
    </dgm:pt>
    <dgm:pt modelId="{157D3418-CBD0-475F-9417-2ABB26C0C9C8}" type="pres">
      <dgm:prSet presAssocID="{D4CCDED3-28A8-418A-B021-FD054FA57B18}" presName="compNode" presStyleCnt="0"/>
      <dgm:spPr/>
    </dgm:pt>
    <dgm:pt modelId="{CE6948F0-C5E6-4761-8011-EA8C299734C0}" type="pres">
      <dgm:prSet presAssocID="{D4CCDED3-28A8-418A-B021-FD054FA57B18}" presName="iconBgRect" presStyleLbl="bgShp" presStyleIdx="1" presStyleCnt="3"/>
      <dgm:spPr>
        <a:prstGeom prst="round2DiagRect">
          <a:avLst>
            <a:gd name="adj1" fmla="val 29727"/>
            <a:gd name="adj2" fmla="val 0"/>
          </a:avLst>
        </a:prstGeom>
      </dgm:spPr>
    </dgm:pt>
    <dgm:pt modelId="{98E93CF6-E0D4-4C32-A20D-5E5E4C7EC3C1}" type="pres">
      <dgm:prSet presAssocID="{D4CCDED3-28A8-418A-B021-FD054FA57B1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33E59924-9CBA-4C46-9DB1-E9FF0786D9B1}" type="pres">
      <dgm:prSet presAssocID="{D4CCDED3-28A8-418A-B021-FD054FA57B18}" presName="spaceRect" presStyleCnt="0"/>
      <dgm:spPr/>
    </dgm:pt>
    <dgm:pt modelId="{EB98F752-8035-4575-B2B4-750A177A7A9C}" type="pres">
      <dgm:prSet presAssocID="{D4CCDED3-28A8-418A-B021-FD054FA57B18}" presName="textRect" presStyleLbl="revTx" presStyleIdx="1" presStyleCnt="3">
        <dgm:presLayoutVars>
          <dgm:chMax val="1"/>
          <dgm:chPref val="1"/>
        </dgm:presLayoutVars>
      </dgm:prSet>
      <dgm:spPr/>
    </dgm:pt>
    <dgm:pt modelId="{7A2699BC-36C1-4788-9245-9FC1AB47B08D}" type="pres">
      <dgm:prSet presAssocID="{B56255E8-5589-4D27-9535-A0E7D4B6B9F8}" presName="sibTrans" presStyleCnt="0"/>
      <dgm:spPr/>
    </dgm:pt>
    <dgm:pt modelId="{9C433281-D248-4234-BF2C-D39248D8B49F}" type="pres">
      <dgm:prSet presAssocID="{C458AD67-4AC5-48AC-B027-F41A1065044E}" presName="compNode" presStyleCnt="0"/>
      <dgm:spPr/>
    </dgm:pt>
    <dgm:pt modelId="{F577F866-BE70-493D-82B3-6C7A10C23526}" type="pres">
      <dgm:prSet presAssocID="{C458AD67-4AC5-48AC-B027-F41A1065044E}" presName="iconBgRect" presStyleLbl="bgShp" presStyleIdx="2" presStyleCnt="3"/>
      <dgm:spPr>
        <a:prstGeom prst="round2DiagRect">
          <a:avLst>
            <a:gd name="adj1" fmla="val 29727"/>
            <a:gd name="adj2" fmla="val 0"/>
          </a:avLst>
        </a:prstGeom>
      </dgm:spPr>
    </dgm:pt>
    <dgm:pt modelId="{A7F1ADEA-4232-44DB-896E-DAF2EBCF9F64}" type="pres">
      <dgm:prSet presAssocID="{C458AD67-4AC5-48AC-B027-F41A1065044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pward trend"/>
        </a:ext>
      </dgm:extLst>
    </dgm:pt>
    <dgm:pt modelId="{BF468716-FD6C-4FFA-945E-BBB3D6859ACE}" type="pres">
      <dgm:prSet presAssocID="{C458AD67-4AC5-48AC-B027-F41A1065044E}" presName="spaceRect" presStyleCnt="0"/>
      <dgm:spPr/>
    </dgm:pt>
    <dgm:pt modelId="{27B802E5-5A51-495F-98BF-49C83973854D}" type="pres">
      <dgm:prSet presAssocID="{C458AD67-4AC5-48AC-B027-F41A1065044E}" presName="textRect" presStyleLbl="revTx" presStyleIdx="2" presStyleCnt="3">
        <dgm:presLayoutVars>
          <dgm:chMax val="1"/>
          <dgm:chPref val="1"/>
        </dgm:presLayoutVars>
      </dgm:prSet>
      <dgm:spPr/>
    </dgm:pt>
  </dgm:ptLst>
  <dgm:cxnLst>
    <dgm:cxn modelId="{459F5405-6C41-4EFA-A592-2D7A9AB640E4}" type="presOf" srcId="{875A3348-FAAB-4FE3-A7A5-C7DD9D2956C2}" destId="{8C4E50B5-5140-4E99-90CB-3CF55B25DB78}" srcOrd="0" destOrd="0" presId="urn:microsoft.com/office/officeart/2018/5/layout/IconLeafLabelList"/>
    <dgm:cxn modelId="{58C6B822-2099-4D4B-A6DE-E75DCF91C1D8}" srcId="{9915715F-7C2E-4EF2-94A0-C1637A6D428E}" destId="{C458AD67-4AC5-48AC-B027-F41A1065044E}" srcOrd="2" destOrd="0" parTransId="{3E29D6C1-5301-499B-9C18-A1C184D83095}" sibTransId="{3520709A-8746-45DF-9096-108F50B25B6A}"/>
    <dgm:cxn modelId="{A4C40B25-3692-4440-9F0F-EE215E7B6FE0}" srcId="{9915715F-7C2E-4EF2-94A0-C1637A6D428E}" destId="{875A3348-FAAB-4FE3-A7A5-C7DD9D2956C2}" srcOrd="0" destOrd="0" parTransId="{4E563FF5-2057-4ADE-AC31-E0463AB2868A}" sibTransId="{C657BB62-9362-4FA6-BBA9-CA4FD2137AEA}"/>
    <dgm:cxn modelId="{5CE7B671-ECD9-4DEC-801A-E9CA49569FE1}" type="presOf" srcId="{C458AD67-4AC5-48AC-B027-F41A1065044E}" destId="{27B802E5-5A51-495F-98BF-49C83973854D}" srcOrd="0" destOrd="0" presId="urn:microsoft.com/office/officeart/2018/5/layout/IconLeafLabelList"/>
    <dgm:cxn modelId="{03CD977E-CF95-4306-A0E4-5CC9AEA7AF2E}" srcId="{9915715F-7C2E-4EF2-94A0-C1637A6D428E}" destId="{D4CCDED3-28A8-418A-B021-FD054FA57B18}" srcOrd="1" destOrd="0" parTransId="{6E6F2D02-3B6E-4465-8EFB-12C11A59FEC7}" sibTransId="{B56255E8-5589-4D27-9535-A0E7D4B6B9F8}"/>
    <dgm:cxn modelId="{5CA89FD4-9E19-4DDC-B4D1-46A4A2BF4A0E}" type="presOf" srcId="{D4CCDED3-28A8-418A-B021-FD054FA57B18}" destId="{EB98F752-8035-4575-B2B4-750A177A7A9C}" srcOrd="0" destOrd="0" presId="urn:microsoft.com/office/officeart/2018/5/layout/IconLeafLabelList"/>
    <dgm:cxn modelId="{09F177DA-D531-4E33-B69E-A7B81F439990}" type="presOf" srcId="{9915715F-7C2E-4EF2-94A0-C1637A6D428E}" destId="{C47692D7-2AA1-4B22-8B82-23F37B04E5DB}" srcOrd="0" destOrd="0" presId="urn:microsoft.com/office/officeart/2018/5/layout/IconLeafLabelList"/>
    <dgm:cxn modelId="{3456CF0E-069A-4B1C-BEB6-CD493FA3C0EE}" type="presParOf" srcId="{C47692D7-2AA1-4B22-8B82-23F37B04E5DB}" destId="{9FA6854A-2C39-4FCB-94B5-4FA9CDD0BCC5}" srcOrd="0" destOrd="0" presId="urn:microsoft.com/office/officeart/2018/5/layout/IconLeafLabelList"/>
    <dgm:cxn modelId="{06FF0152-2CBE-4119-9CBD-27181D6D2CEF}" type="presParOf" srcId="{9FA6854A-2C39-4FCB-94B5-4FA9CDD0BCC5}" destId="{7226D599-A2CC-49A2-8B47-300C44991394}" srcOrd="0" destOrd="0" presId="urn:microsoft.com/office/officeart/2018/5/layout/IconLeafLabelList"/>
    <dgm:cxn modelId="{13297CDF-94F3-4A96-B328-90718EB88204}" type="presParOf" srcId="{9FA6854A-2C39-4FCB-94B5-4FA9CDD0BCC5}" destId="{33371D4F-2C93-45C0-B181-4847AC24A38B}" srcOrd="1" destOrd="0" presId="urn:microsoft.com/office/officeart/2018/5/layout/IconLeafLabelList"/>
    <dgm:cxn modelId="{EB57A940-5238-462D-B6F5-46D08E40D50C}" type="presParOf" srcId="{9FA6854A-2C39-4FCB-94B5-4FA9CDD0BCC5}" destId="{31A716E7-A664-4EAD-B6F9-21F86C5337F6}" srcOrd="2" destOrd="0" presId="urn:microsoft.com/office/officeart/2018/5/layout/IconLeafLabelList"/>
    <dgm:cxn modelId="{CBD5C9B8-541A-402B-92BD-3A1B0F30FB0E}" type="presParOf" srcId="{9FA6854A-2C39-4FCB-94B5-4FA9CDD0BCC5}" destId="{8C4E50B5-5140-4E99-90CB-3CF55B25DB78}" srcOrd="3" destOrd="0" presId="urn:microsoft.com/office/officeart/2018/5/layout/IconLeafLabelList"/>
    <dgm:cxn modelId="{1D43C87B-72FD-449F-A576-CB6E56D6E9C3}" type="presParOf" srcId="{C47692D7-2AA1-4B22-8B82-23F37B04E5DB}" destId="{79BFAA6E-0B96-4110-8BCA-2D658A91BABC}" srcOrd="1" destOrd="0" presId="urn:microsoft.com/office/officeart/2018/5/layout/IconLeafLabelList"/>
    <dgm:cxn modelId="{CAE16CF7-0ECE-44C4-BD6A-9AAE67B6CB96}" type="presParOf" srcId="{C47692D7-2AA1-4B22-8B82-23F37B04E5DB}" destId="{157D3418-CBD0-475F-9417-2ABB26C0C9C8}" srcOrd="2" destOrd="0" presId="urn:microsoft.com/office/officeart/2018/5/layout/IconLeafLabelList"/>
    <dgm:cxn modelId="{D11B0970-A76F-40B5-8147-2A9B5E74E1D6}" type="presParOf" srcId="{157D3418-CBD0-475F-9417-2ABB26C0C9C8}" destId="{CE6948F0-C5E6-4761-8011-EA8C299734C0}" srcOrd="0" destOrd="0" presId="urn:microsoft.com/office/officeart/2018/5/layout/IconLeafLabelList"/>
    <dgm:cxn modelId="{0E93D511-1778-4027-B505-8D139B2C65E2}" type="presParOf" srcId="{157D3418-CBD0-475F-9417-2ABB26C0C9C8}" destId="{98E93CF6-E0D4-4C32-A20D-5E5E4C7EC3C1}" srcOrd="1" destOrd="0" presId="urn:microsoft.com/office/officeart/2018/5/layout/IconLeafLabelList"/>
    <dgm:cxn modelId="{8D75BFB1-A1BC-483A-A440-25134E0A28AF}" type="presParOf" srcId="{157D3418-CBD0-475F-9417-2ABB26C0C9C8}" destId="{33E59924-9CBA-4C46-9DB1-E9FF0786D9B1}" srcOrd="2" destOrd="0" presId="urn:microsoft.com/office/officeart/2018/5/layout/IconLeafLabelList"/>
    <dgm:cxn modelId="{B2E90489-E797-4F93-97CD-2A405B2ECE80}" type="presParOf" srcId="{157D3418-CBD0-475F-9417-2ABB26C0C9C8}" destId="{EB98F752-8035-4575-B2B4-750A177A7A9C}" srcOrd="3" destOrd="0" presId="urn:microsoft.com/office/officeart/2018/5/layout/IconLeafLabelList"/>
    <dgm:cxn modelId="{71800FA6-228A-45C5-BEF5-E880B1A54FEA}" type="presParOf" srcId="{C47692D7-2AA1-4B22-8B82-23F37B04E5DB}" destId="{7A2699BC-36C1-4788-9245-9FC1AB47B08D}" srcOrd="3" destOrd="0" presId="urn:microsoft.com/office/officeart/2018/5/layout/IconLeafLabelList"/>
    <dgm:cxn modelId="{E1BB744B-E659-4148-B203-DB871E2E07B1}" type="presParOf" srcId="{C47692D7-2AA1-4B22-8B82-23F37B04E5DB}" destId="{9C433281-D248-4234-BF2C-D39248D8B49F}" srcOrd="4" destOrd="0" presId="urn:microsoft.com/office/officeart/2018/5/layout/IconLeafLabelList"/>
    <dgm:cxn modelId="{DDC8073F-017F-4421-8B99-83047AD42B92}" type="presParOf" srcId="{9C433281-D248-4234-BF2C-D39248D8B49F}" destId="{F577F866-BE70-493D-82B3-6C7A10C23526}" srcOrd="0" destOrd="0" presId="urn:microsoft.com/office/officeart/2018/5/layout/IconLeafLabelList"/>
    <dgm:cxn modelId="{AB4BD400-877D-4310-84E4-B4DDF27C3346}" type="presParOf" srcId="{9C433281-D248-4234-BF2C-D39248D8B49F}" destId="{A7F1ADEA-4232-44DB-896E-DAF2EBCF9F64}" srcOrd="1" destOrd="0" presId="urn:microsoft.com/office/officeart/2018/5/layout/IconLeafLabelList"/>
    <dgm:cxn modelId="{AE92EDB4-4E72-42C5-962B-1BD1F6C42181}" type="presParOf" srcId="{9C433281-D248-4234-BF2C-D39248D8B49F}" destId="{BF468716-FD6C-4FFA-945E-BBB3D6859ACE}" srcOrd="2" destOrd="0" presId="urn:microsoft.com/office/officeart/2018/5/layout/IconLeafLabelList"/>
    <dgm:cxn modelId="{189CCCC0-5E5C-4E6D-9835-071B98BF8EDF}" type="presParOf" srcId="{9C433281-D248-4234-BF2C-D39248D8B49F}" destId="{27B802E5-5A51-495F-98BF-49C83973854D}" srcOrd="3" destOrd="0" presId="urn:microsoft.com/office/officeart/2018/5/layout/IconLeaf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629E4B-92D9-406A-992F-C3E1EE246F0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B0333D9-19F1-424F-A31D-87ECB507B0F6}">
      <dgm:prSet/>
      <dgm:spPr/>
      <dgm:t>
        <a:bodyPr/>
        <a:lstStyle/>
        <a:p>
          <a:pPr>
            <a:lnSpc>
              <a:spcPct val="100000"/>
            </a:lnSpc>
          </a:pPr>
          <a:r>
            <a:rPr lang="en-US"/>
            <a:t>November - February </a:t>
          </a:r>
        </a:p>
      </dgm:t>
    </dgm:pt>
    <dgm:pt modelId="{05569DEF-5F74-417B-B1C3-F03F0E3C1ABE}" type="parTrans" cxnId="{55E7A621-4230-474D-B085-EF69CDD4878E}">
      <dgm:prSet/>
      <dgm:spPr/>
      <dgm:t>
        <a:bodyPr/>
        <a:lstStyle/>
        <a:p>
          <a:endParaRPr lang="en-US"/>
        </a:p>
      </dgm:t>
    </dgm:pt>
    <dgm:pt modelId="{AD72DBE9-2AA9-4490-8719-459E0C8391C2}" type="sibTrans" cxnId="{55E7A621-4230-474D-B085-EF69CDD4878E}">
      <dgm:prSet/>
      <dgm:spPr/>
      <dgm:t>
        <a:bodyPr/>
        <a:lstStyle/>
        <a:p>
          <a:endParaRPr lang="en-US"/>
        </a:p>
      </dgm:t>
    </dgm:pt>
    <dgm:pt modelId="{76990ED7-F81B-4547-8774-4566DDE4B3A2}">
      <dgm:prSet/>
      <dgm:spPr/>
      <dgm:t>
        <a:bodyPr/>
        <a:lstStyle/>
        <a:p>
          <a:pPr>
            <a:lnSpc>
              <a:spcPct val="100000"/>
            </a:lnSpc>
          </a:pPr>
          <a:r>
            <a:rPr lang="en-US"/>
            <a:t>Areas start planning what needs are for the next fiscal year</a:t>
          </a:r>
        </a:p>
      </dgm:t>
    </dgm:pt>
    <dgm:pt modelId="{87E3FD50-0B01-4923-AE06-782AE73BDE57}" type="parTrans" cxnId="{E08239E0-47B6-4114-B2D7-3ABB9C909C4E}">
      <dgm:prSet/>
      <dgm:spPr/>
      <dgm:t>
        <a:bodyPr/>
        <a:lstStyle/>
        <a:p>
          <a:endParaRPr lang="en-US"/>
        </a:p>
      </dgm:t>
    </dgm:pt>
    <dgm:pt modelId="{E9A5E0C3-A42E-4E54-9E59-9206D726E434}" type="sibTrans" cxnId="{E08239E0-47B6-4114-B2D7-3ABB9C909C4E}">
      <dgm:prSet/>
      <dgm:spPr/>
      <dgm:t>
        <a:bodyPr/>
        <a:lstStyle/>
        <a:p>
          <a:endParaRPr lang="en-US"/>
        </a:p>
      </dgm:t>
    </dgm:pt>
    <dgm:pt modelId="{A3437DBB-51CE-4EBC-A4D6-E225A3ED11BA}">
      <dgm:prSet/>
      <dgm:spPr/>
      <dgm:t>
        <a:bodyPr/>
        <a:lstStyle/>
        <a:p>
          <a:pPr>
            <a:lnSpc>
              <a:spcPct val="100000"/>
            </a:lnSpc>
          </a:pPr>
          <a:r>
            <a:rPr lang="en-US" dirty="0"/>
            <a:t>Divisional submission of consolidated requests including new initiatives in priority order</a:t>
          </a:r>
        </a:p>
      </dgm:t>
    </dgm:pt>
    <dgm:pt modelId="{CF112A7A-E624-4AC4-B43E-340154B066FE}" type="parTrans" cxnId="{BA2E8D0E-0937-4E3B-B69D-E5359315A972}">
      <dgm:prSet/>
      <dgm:spPr/>
      <dgm:t>
        <a:bodyPr/>
        <a:lstStyle/>
        <a:p>
          <a:endParaRPr lang="en-US"/>
        </a:p>
      </dgm:t>
    </dgm:pt>
    <dgm:pt modelId="{D24BA0D5-5818-412D-B43C-ED771E675DFD}" type="sibTrans" cxnId="{BA2E8D0E-0937-4E3B-B69D-E5359315A972}">
      <dgm:prSet/>
      <dgm:spPr/>
      <dgm:t>
        <a:bodyPr/>
        <a:lstStyle/>
        <a:p>
          <a:endParaRPr lang="en-US"/>
        </a:p>
      </dgm:t>
    </dgm:pt>
    <dgm:pt modelId="{D950EE47-5902-4415-81FE-D59902CC1908}">
      <dgm:prSet/>
      <dgm:spPr/>
      <dgm:t>
        <a:bodyPr/>
        <a:lstStyle/>
        <a:p>
          <a:pPr>
            <a:lnSpc>
              <a:spcPct val="100000"/>
            </a:lnSpc>
          </a:pPr>
          <a:r>
            <a:rPr lang="en-US"/>
            <a:t>March – April</a:t>
          </a:r>
        </a:p>
      </dgm:t>
    </dgm:pt>
    <dgm:pt modelId="{6C7273F9-1C04-4029-BDAA-63E617B1A1B5}" type="parTrans" cxnId="{FD317416-B9C7-405B-954A-FD44B4BE9779}">
      <dgm:prSet/>
      <dgm:spPr/>
      <dgm:t>
        <a:bodyPr/>
        <a:lstStyle/>
        <a:p>
          <a:endParaRPr lang="en-US"/>
        </a:p>
      </dgm:t>
    </dgm:pt>
    <dgm:pt modelId="{902BB2A3-C71E-4CA7-8882-8587E16E4363}" type="sibTrans" cxnId="{FD317416-B9C7-405B-954A-FD44B4BE9779}">
      <dgm:prSet/>
      <dgm:spPr/>
      <dgm:t>
        <a:bodyPr/>
        <a:lstStyle/>
        <a:p>
          <a:endParaRPr lang="en-US"/>
        </a:p>
      </dgm:t>
    </dgm:pt>
    <dgm:pt modelId="{BCB5FA88-8377-4B2D-A40B-173DDAF64076}">
      <dgm:prSet/>
      <dgm:spPr/>
      <dgm:t>
        <a:bodyPr/>
        <a:lstStyle/>
        <a:p>
          <a:pPr>
            <a:lnSpc>
              <a:spcPct val="100000"/>
            </a:lnSpc>
          </a:pPr>
          <a:r>
            <a:rPr lang="en-US"/>
            <a:t>Internal budget hearing held with vice presidents and the president</a:t>
          </a:r>
        </a:p>
      </dgm:t>
    </dgm:pt>
    <dgm:pt modelId="{D2AB4D8E-B412-4FB2-9D78-08E669ECC7D8}" type="parTrans" cxnId="{BC65322E-6FB8-4AA6-AF9A-A91E036AD64E}">
      <dgm:prSet/>
      <dgm:spPr/>
      <dgm:t>
        <a:bodyPr/>
        <a:lstStyle/>
        <a:p>
          <a:endParaRPr lang="en-US"/>
        </a:p>
      </dgm:t>
    </dgm:pt>
    <dgm:pt modelId="{6344EBE5-9BA4-4224-AFF8-BF3A44B5CF7B}" type="sibTrans" cxnId="{BC65322E-6FB8-4AA6-AF9A-A91E036AD64E}">
      <dgm:prSet/>
      <dgm:spPr/>
      <dgm:t>
        <a:bodyPr/>
        <a:lstStyle/>
        <a:p>
          <a:endParaRPr lang="en-US"/>
        </a:p>
      </dgm:t>
    </dgm:pt>
    <dgm:pt modelId="{A5310BFB-21A5-4EBD-B6F4-FDE495EE2EA8}">
      <dgm:prSet/>
      <dgm:spPr/>
      <dgm:t>
        <a:bodyPr/>
        <a:lstStyle/>
        <a:p>
          <a:pPr>
            <a:lnSpc>
              <a:spcPct val="100000"/>
            </a:lnSpc>
          </a:pPr>
          <a:r>
            <a:rPr lang="en-US"/>
            <a:t>External budget decisions finalized by General Assembly and USM	</a:t>
          </a:r>
        </a:p>
      </dgm:t>
    </dgm:pt>
    <dgm:pt modelId="{DEBEF9CD-DEAB-48BA-B024-9B5B80F5ECBB}" type="parTrans" cxnId="{4202D131-A2DF-4A50-9578-0B153A262752}">
      <dgm:prSet/>
      <dgm:spPr/>
      <dgm:t>
        <a:bodyPr/>
        <a:lstStyle/>
        <a:p>
          <a:endParaRPr lang="en-US"/>
        </a:p>
      </dgm:t>
    </dgm:pt>
    <dgm:pt modelId="{028BDB82-28EE-4DB6-A4AE-BCE0157B5FE7}" type="sibTrans" cxnId="{4202D131-A2DF-4A50-9578-0B153A262752}">
      <dgm:prSet/>
      <dgm:spPr/>
      <dgm:t>
        <a:bodyPr/>
        <a:lstStyle/>
        <a:p>
          <a:endParaRPr lang="en-US"/>
        </a:p>
      </dgm:t>
    </dgm:pt>
    <dgm:pt modelId="{41D41B5E-7846-4895-A4BB-2B1F065ED199}">
      <dgm:prSet/>
      <dgm:spPr/>
      <dgm:t>
        <a:bodyPr/>
        <a:lstStyle/>
        <a:p>
          <a:pPr>
            <a:lnSpc>
              <a:spcPct val="100000"/>
            </a:lnSpc>
          </a:pPr>
          <a:r>
            <a:rPr lang="en-US"/>
            <a:t>April – June</a:t>
          </a:r>
        </a:p>
      </dgm:t>
    </dgm:pt>
    <dgm:pt modelId="{D59DEF42-D2E3-41BE-8204-B9CF2E43A9A7}" type="parTrans" cxnId="{D419F486-3628-4B5B-BE25-F3802CA2061E}">
      <dgm:prSet/>
      <dgm:spPr/>
      <dgm:t>
        <a:bodyPr/>
        <a:lstStyle/>
        <a:p>
          <a:endParaRPr lang="en-US"/>
        </a:p>
      </dgm:t>
    </dgm:pt>
    <dgm:pt modelId="{8C5E5BDD-E38E-4BA1-A3F9-FB3528CB85FE}" type="sibTrans" cxnId="{D419F486-3628-4B5B-BE25-F3802CA2061E}">
      <dgm:prSet/>
      <dgm:spPr/>
      <dgm:t>
        <a:bodyPr/>
        <a:lstStyle/>
        <a:p>
          <a:endParaRPr lang="en-US"/>
        </a:p>
      </dgm:t>
    </dgm:pt>
    <dgm:pt modelId="{A0DCEC16-2BAD-417C-9D13-13CED4A39795}">
      <dgm:prSet/>
      <dgm:spPr/>
      <dgm:t>
        <a:bodyPr/>
        <a:lstStyle/>
        <a:p>
          <a:pPr>
            <a:lnSpc>
              <a:spcPct val="100000"/>
            </a:lnSpc>
          </a:pPr>
          <a:r>
            <a:rPr lang="en-US"/>
            <a:t>Detailed budgets are developed and submitted to the University Budget Office</a:t>
          </a:r>
        </a:p>
      </dgm:t>
    </dgm:pt>
    <dgm:pt modelId="{3A99A065-E71B-4C60-9F38-560F84B8CAF4}" type="parTrans" cxnId="{6245B2D6-CBEE-44E7-B0E6-7DD6690A5D31}">
      <dgm:prSet/>
      <dgm:spPr/>
      <dgm:t>
        <a:bodyPr/>
        <a:lstStyle/>
        <a:p>
          <a:endParaRPr lang="en-US"/>
        </a:p>
      </dgm:t>
    </dgm:pt>
    <dgm:pt modelId="{AC2A1471-AB5D-475A-AAA3-FA62216B5AEC}" type="sibTrans" cxnId="{6245B2D6-CBEE-44E7-B0E6-7DD6690A5D31}">
      <dgm:prSet/>
      <dgm:spPr/>
      <dgm:t>
        <a:bodyPr/>
        <a:lstStyle/>
        <a:p>
          <a:endParaRPr lang="en-US"/>
        </a:p>
      </dgm:t>
    </dgm:pt>
    <dgm:pt modelId="{8D9FA1D4-EAED-4A37-8D6B-7927DE50050E}">
      <dgm:prSet/>
      <dgm:spPr/>
      <dgm:t>
        <a:bodyPr/>
        <a:lstStyle/>
        <a:p>
          <a:pPr>
            <a:lnSpc>
              <a:spcPct val="100000"/>
            </a:lnSpc>
          </a:pPr>
          <a:r>
            <a:rPr lang="en-US"/>
            <a:t>Budgets are loaded for the next fiscal year	</a:t>
          </a:r>
        </a:p>
      </dgm:t>
    </dgm:pt>
    <dgm:pt modelId="{9BEB84FE-E0FD-4A90-BBDB-DA5B4255D221}" type="parTrans" cxnId="{D2775A66-212C-4EB3-B4E9-59D6C19DF97E}">
      <dgm:prSet/>
      <dgm:spPr/>
      <dgm:t>
        <a:bodyPr/>
        <a:lstStyle/>
        <a:p>
          <a:endParaRPr lang="en-US"/>
        </a:p>
      </dgm:t>
    </dgm:pt>
    <dgm:pt modelId="{D844168D-D939-4F70-9DB6-C0C55E050793}" type="sibTrans" cxnId="{D2775A66-212C-4EB3-B4E9-59D6C19DF97E}">
      <dgm:prSet/>
      <dgm:spPr/>
      <dgm:t>
        <a:bodyPr/>
        <a:lstStyle/>
        <a:p>
          <a:endParaRPr lang="en-US"/>
        </a:p>
      </dgm:t>
    </dgm:pt>
    <dgm:pt modelId="{E19A6A0D-D8F4-4D72-961C-CBB65B0D8B38}" type="pres">
      <dgm:prSet presAssocID="{09629E4B-92D9-406A-992F-C3E1EE246F03}" presName="root" presStyleCnt="0">
        <dgm:presLayoutVars>
          <dgm:dir/>
          <dgm:resizeHandles val="exact"/>
        </dgm:presLayoutVars>
      </dgm:prSet>
      <dgm:spPr/>
    </dgm:pt>
    <dgm:pt modelId="{FFA0A9F7-16E7-4898-883C-CAA89547F34F}" type="pres">
      <dgm:prSet presAssocID="{DB0333D9-19F1-424F-A31D-87ECB507B0F6}" presName="compNode" presStyleCnt="0"/>
      <dgm:spPr/>
    </dgm:pt>
    <dgm:pt modelId="{1BBC4918-912D-41D9-BE12-BB6ADB6F2D14}" type="pres">
      <dgm:prSet presAssocID="{DB0333D9-19F1-424F-A31D-87ECB507B0F6}" presName="bgRect" presStyleLbl="bgShp" presStyleIdx="0" presStyleCnt="3"/>
      <dgm:spPr/>
    </dgm:pt>
    <dgm:pt modelId="{9754D039-4DD7-4FD2-9FF6-9337B152AF59}" type="pres">
      <dgm:prSet presAssocID="{DB0333D9-19F1-424F-A31D-87ECB507B0F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onthly calendar"/>
        </a:ext>
      </dgm:extLst>
    </dgm:pt>
    <dgm:pt modelId="{D0AB1BF3-5916-4FC6-B2DC-AA9789ED1604}" type="pres">
      <dgm:prSet presAssocID="{DB0333D9-19F1-424F-A31D-87ECB507B0F6}" presName="spaceRect" presStyleCnt="0"/>
      <dgm:spPr/>
    </dgm:pt>
    <dgm:pt modelId="{D20F0BCD-E52F-457A-B446-89F6830EBCEA}" type="pres">
      <dgm:prSet presAssocID="{DB0333D9-19F1-424F-A31D-87ECB507B0F6}" presName="parTx" presStyleLbl="revTx" presStyleIdx="0" presStyleCnt="6">
        <dgm:presLayoutVars>
          <dgm:chMax val="0"/>
          <dgm:chPref val="0"/>
        </dgm:presLayoutVars>
      </dgm:prSet>
      <dgm:spPr/>
    </dgm:pt>
    <dgm:pt modelId="{C6DEB41B-AB65-481A-AADE-9C9B3FE7E6AD}" type="pres">
      <dgm:prSet presAssocID="{DB0333D9-19F1-424F-A31D-87ECB507B0F6}" presName="desTx" presStyleLbl="revTx" presStyleIdx="1" presStyleCnt="6">
        <dgm:presLayoutVars/>
      </dgm:prSet>
      <dgm:spPr/>
    </dgm:pt>
    <dgm:pt modelId="{A2FF6E4C-D16F-433B-88C7-AC2476956EE7}" type="pres">
      <dgm:prSet presAssocID="{AD72DBE9-2AA9-4490-8719-459E0C8391C2}" presName="sibTrans" presStyleCnt="0"/>
      <dgm:spPr/>
    </dgm:pt>
    <dgm:pt modelId="{B0EE2590-414B-4B8C-9C73-437E75699194}" type="pres">
      <dgm:prSet presAssocID="{D950EE47-5902-4415-81FE-D59902CC1908}" presName="compNode" presStyleCnt="0"/>
      <dgm:spPr/>
    </dgm:pt>
    <dgm:pt modelId="{B05EDEC5-180B-48EE-AF1B-10F28D99D764}" type="pres">
      <dgm:prSet presAssocID="{D950EE47-5902-4415-81FE-D59902CC1908}" presName="bgRect" presStyleLbl="bgShp" presStyleIdx="1" presStyleCnt="3"/>
      <dgm:spPr/>
    </dgm:pt>
    <dgm:pt modelId="{3F5F6281-57A0-445A-9D89-D56624FE29EE}" type="pres">
      <dgm:prSet presAssocID="{D950EE47-5902-4415-81FE-D59902CC1908}" presName="iconRect" presStyleLbl="node1" presStyleIdx="1" presStyleCnt="3"/>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671C233F-49E8-46CD-815E-A832106C5C32}" type="pres">
      <dgm:prSet presAssocID="{D950EE47-5902-4415-81FE-D59902CC1908}" presName="spaceRect" presStyleCnt="0"/>
      <dgm:spPr/>
    </dgm:pt>
    <dgm:pt modelId="{0DC3AEB6-A259-4446-AB5E-5515AD1F06E1}" type="pres">
      <dgm:prSet presAssocID="{D950EE47-5902-4415-81FE-D59902CC1908}" presName="parTx" presStyleLbl="revTx" presStyleIdx="2" presStyleCnt="6">
        <dgm:presLayoutVars>
          <dgm:chMax val="0"/>
          <dgm:chPref val="0"/>
        </dgm:presLayoutVars>
      </dgm:prSet>
      <dgm:spPr/>
    </dgm:pt>
    <dgm:pt modelId="{EB3BDB7B-3CA8-427F-AC37-0673EF912C3F}" type="pres">
      <dgm:prSet presAssocID="{D950EE47-5902-4415-81FE-D59902CC1908}" presName="desTx" presStyleLbl="revTx" presStyleIdx="3" presStyleCnt="6">
        <dgm:presLayoutVars/>
      </dgm:prSet>
      <dgm:spPr/>
    </dgm:pt>
    <dgm:pt modelId="{2FF04344-2E7A-4B89-AD81-4C778FBAB14D}" type="pres">
      <dgm:prSet presAssocID="{902BB2A3-C71E-4CA7-8882-8587E16E4363}" presName="sibTrans" presStyleCnt="0"/>
      <dgm:spPr/>
    </dgm:pt>
    <dgm:pt modelId="{E052F034-EBA3-4FB3-87BC-211FF220E94C}" type="pres">
      <dgm:prSet presAssocID="{41D41B5E-7846-4895-A4BB-2B1F065ED199}" presName="compNode" presStyleCnt="0"/>
      <dgm:spPr/>
    </dgm:pt>
    <dgm:pt modelId="{3C2E8021-266D-4587-B1FB-BA35E0515263}" type="pres">
      <dgm:prSet presAssocID="{41D41B5E-7846-4895-A4BB-2B1F065ED199}" presName="bgRect" presStyleLbl="bgShp" presStyleIdx="2" presStyleCnt="3"/>
      <dgm:spPr/>
    </dgm:pt>
    <dgm:pt modelId="{F126EBA1-B1D1-4030-870C-BDB9AA8ACA42}" type="pres">
      <dgm:prSet presAssocID="{41D41B5E-7846-4895-A4BB-2B1F065ED199}" presName="iconRect" presStyleLbl="node1" presStyleIdx="2" presStyleCnt="3"/>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5516A7AB-7B9B-43C4-A8F5-2BB1946D0654}" type="pres">
      <dgm:prSet presAssocID="{41D41B5E-7846-4895-A4BB-2B1F065ED199}" presName="spaceRect" presStyleCnt="0"/>
      <dgm:spPr/>
    </dgm:pt>
    <dgm:pt modelId="{AA47BCD3-67F9-4FC3-B7AA-F8CB3ED15F6E}" type="pres">
      <dgm:prSet presAssocID="{41D41B5E-7846-4895-A4BB-2B1F065ED199}" presName="parTx" presStyleLbl="revTx" presStyleIdx="4" presStyleCnt="6">
        <dgm:presLayoutVars>
          <dgm:chMax val="0"/>
          <dgm:chPref val="0"/>
        </dgm:presLayoutVars>
      </dgm:prSet>
      <dgm:spPr/>
    </dgm:pt>
    <dgm:pt modelId="{1A44E2BF-9902-4F20-992E-EC96D003C45A}" type="pres">
      <dgm:prSet presAssocID="{41D41B5E-7846-4895-A4BB-2B1F065ED199}" presName="desTx" presStyleLbl="revTx" presStyleIdx="5" presStyleCnt="6">
        <dgm:presLayoutVars/>
      </dgm:prSet>
      <dgm:spPr/>
    </dgm:pt>
  </dgm:ptLst>
  <dgm:cxnLst>
    <dgm:cxn modelId="{BA2E8D0E-0937-4E3B-B69D-E5359315A972}" srcId="{DB0333D9-19F1-424F-A31D-87ECB507B0F6}" destId="{A3437DBB-51CE-4EBC-A4D6-E225A3ED11BA}" srcOrd="1" destOrd="0" parTransId="{CF112A7A-E624-4AC4-B43E-340154B066FE}" sibTransId="{D24BA0D5-5818-412D-B43C-ED771E675DFD}"/>
    <dgm:cxn modelId="{F906910E-722C-4F03-AF20-74C21ECB51D3}" type="presOf" srcId="{41D41B5E-7846-4895-A4BB-2B1F065ED199}" destId="{AA47BCD3-67F9-4FC3-B7AA-F8CB3ED15F6E}" srcOrd="0" destOrd="0" presId="urn:microsoft.com/office/officeart/2018/2/layout/IconVerticalSolidList"/>
    <dgm:cxn modelId="{FD317416-B9C7-405B-954A-FD44B4BE9779}" srcId="{09629E4B-92D9-406A-992F-C3E1EE246F03}" destId="{D950EE47-5902-4415-81FE-D59902CC1908}" srcOrd="1" destOrd="0" parTransId="{6C7273F9-1C04-4029-BDAA-63E617B1A1B5}" sibTransId="{902BB2A3-C71E-4CA7-8882-8587E16E4363}"/>
    <dgm:cxn modelId="{55E7A621-4230-474D-B085-EF69CDD4878E}" srcId="{09629E4B-92D9-406A-992F-C3E1EE246F03}" destId="{DB0333D9-19F1-424F-A31D-87ECB507B0F6}" srcOrd="0" destOrd="0" parTransId="{05569DEF-5F74-417B-B1C3-F03F0E3C1ABE}" sibTransId="{AD72DBE9-2AA9-4490-8719-459E0C8391C2}"/>
    <dgm:cxn modelId="{0B47FA26-D287-497C-BBBE-8B696667A139}" type="presOf" srcId="{76990ED7-F81B-4547-8774-4566DDE4B3A2}" destId="{C6DEB41B-AB65-481A-AADE-9C9B3FE7E6AD}" srcOrd="0" destOrd="0" presId="urn:microsoft.com/office/officeart/2018/2/layout/IconVerticalSolidList"/>
    <dgm:cxn modelId="{BC65322E-6FB8-4AA6-AF9A-A91E036AD64E}" srcId="{D950EE47-5902-4415-81FE-D59902CC1908}" destId="{BCB5FA88-8377-4B2D-A40B-173DDAF64076}" srcOrd="0" destOrd="0" parTransId="{D2AB4D8E-B412-4FB2-9D78-08E669ECC7D8}" sibTransId="{6344EBE5-9BA4-4224-AFF8-BF3A44B5CF7B}"/>
    <dgm:cxn modelId="{4202D131-A2DF-4A50-9578-0B153A262752}" srcId="{D950EE47-5902-4415-81FE-D59902CC1908}" destId="{A5310BFB-21A5-4EBD-B6F4-FDE495EE2EA8}" srcOrd="1" destOrd="0" parTransId="{DEBEF9CD-DEAB-48BA-B024-9B5B80F5ECBB}" sibTransId="{028BDB82-28EE-4DB6-A4AE-BCE0157B5FE7}"/>
    <dgm:cxn modelId="{04356740-A7A3-4ABB-93A0-EAD77B4EFF05}" type="presOf" srcId="{BCB5FA88-8377-4B2D-A40B-173DDAF64076}" destId="{EB3BDB7B-3CA8-427F-AC37-0673EF912C3F}" srcOrd="0" destOrd="0" presId="urn:microsoft.com/office/officeart/2018/2/layout/IconVerticalSolidList"/>
    <dgm:cxn modelId="{E452F165-B033-4DBE-B9D8-3BD58E07AB52}" type="presOf" srcId="{A5310BFB-21A5-4EBD-B6F4-FDE495EE2EA8}" destId="{EB3BDB7B-3CA8-427F-AC37-0673EF912C3F}" srcOrd="0" destOrd="1" presId="urn:microsoft.com/office/officeart/2018/2/layout/IconVerticalSolidList"/>
    <dgm:cxn modelId="{D2775A66-212C-4EB3-B4E9-59D6C19DF97E}" srcId="{41D41B5E-7846-4895-A4BB-2B1F065ED199}" destId="{8D9FA1D4-EAED-4A37-8D6B-7927DE50050E}" srcOrd="1" destOrd="0" parTransId="{9BEB84FE-E0FD-4A90-BBDB-DA5B4255D221}" sibTransId="{D844168D-D939-4F70-9DB6-C0C55E050793}"/>
    <dgm:cxn modelId="{4E7FEA7F-5AE0-4616-8E13-A89D83A83F2B}" type="presOf" srcId="{D950EE47-5902-4415-81FE-D59902CC1908}" destId="{0DC3AEB6-A259-4446-AB5E-5515AD1F06E1}" srcOrd="0" destOrd="0" presId="urn:microsoft.com/office/officeart/2018/2/layout/IconVerticalSolidList"/>
    <dgm:cxn modelId="{E5ACE785-1BA1-40AA-9B92-A750918C72E7}" type="presOf" srcId="{A3437DBB-51CE-4EBC-A4D6-E225A3ED11BA}" destId="{C6DEB41B-AB65-481A-AADE-9C9B3FE7E6AD}" srcOrd="0" destOrd="1" presId="urn:microsoft.com/office/officeart/2018/2/layout/IconVerticalSolidList"/>
    <dgm:cxn modelId="{D419F486-3628-4B5B-BE25-F3802CA2061E}" srcId="{09629E4B-92D9-406A-992F-C3E1EE246F03}" destId="{41D41B5E-7846-4895-A4BB-2B1F065ED199}" srcOrd="2" destOrd="0" parTransId="{D59DEF42-D2E3-41BE-8204-B9CF2E43A9A7}" sibTransId="{8C5E5BDD-E38E-4BA1-A3F9-FB3528CB85FE}"/>
    <dgm:cxn modelId="{3A9B8795-8CEE-4A7E-B01F-C74691E6832F}" type="presOf" srcId="{09629E4B-92D9-406A-992F-C3E1EE246F03}" destId="{E19A6A0D-D8F4-4D72-961C-CBB65B0D8B38}" srcOrd="0" destOrd="0" presId="urn:microsoft.com/office/officeart/2018/2/layout/IconVerticalSolidList"/>
    <dgm:cxn modelId="{BD70A8B3-FCAA-4461-99FE-F803ED9BAADE}" type="presOf" srcId="{DB0333D9-19F1-424F-A31D-87ECB507B0F6}" destId="{D20F0BCD-E52F-457A-B446-89F6830EBCEA}" srcOrd="0" destOrd="0" presId="urn:microsoft.com/office/officeart/2018/2/layout/IconVerticalSolidList"/>
    <dgm:cxn modelId="{6245B2D6-CBEE-44E7-B0E6-7DD6690A5D31}" srcId="{41D41B5E-7846-4895-A4BB-2B1F065ED199}" destId="{A0DCEC16-2BAD-417C-9D13-13CED4A39795}" srcOrd="0" destOrd="0" parTransId="{3A99A065-E71B-4C60-9F38-560F84B8CAF4}" sibTransId="{AC2A1471-AB5D-475A-AAA3-FA62216B5AEC}"/>
    <dgm:cxn modelId="{E08239E0-47B6-4114-B2D7-3ABB9C909C4E}" srcId="{DB0333D9-19F1-424F-A31D-87ECB507B0F6}" destId="{76990ED7-F81B-4547-8774-4566DDE4B3A2}" srcOrd="0" destOrd="0" parTransId="{87E3FD50-0B01-4923-AE06-782AE73BDE57}" sibTransId="{E9A5E0C3-A42E-4E54-9E59-9206D726E434}"/>
    <dgm:cxn modelId="{C80E5AEB-ED54-4887-8E57-0B9CF83FC94A}" type="presOf" srcId="{8D9FA1D4-EAED-4A37-8D6B-7927DE50050E}" destId="{1A44E2BF-9902-4F20-992E-EC96D003C45A}" srcOrd="0" destOrd="1" presId="urn:microsoft.com/office/officeart/2018/2/layout/IconVerticalSolidList"/>
    <dgm:cxn modelId="{88E3E7F8-6910-47B8-86F0-ED6A88988899}" type="presOf" srcId="{A0DCEC16-2BAD-417C-9D13-13CED4A39795}" destId="{1A44E2BF-9902-4F20-992E-EC96D003C45A}" srcOrd="0" destOrd="0" presId="urn:microsoft.com/office/officeart/2018/2/layout/IconVerticalSolidList"/>
    <dgm:cxn modelId="{691FC506-1BD3-4F08-A4D6-332F8119B05D}" type="presParOf" srcId="{E19A6A0D-D8F4-4D72-961C-CBB65B0D8B38}" destId="{FFA0A9F7-16E7-4898-883C-CAA89547F34F}" srcOrd="0" destOrd="0" presId="urn:microsoft.com/office/officeart/2018/2/layout/IconVerticalSolidList"/>
    <dgm:cxn modelId="{0A5F2E3D-DD12-4DAF-9EFE-82ADC648F5A2}" type="presParOf" srcId="{FFA0A9F7-16E7-4898-883C-CAA89547F34F}" destId="{1BBC4918-912D-41D9-BE12-BB6ADB6F2D14}" srcOrd="0" destOrd="0" presId="urn:microsoft.com/office/officeart/2018/2/layout/IconVerticalSolidList"/>
    <dgm:cxn modelId="{FE5F05DA-9FB1-4929-BAA2-A48B2EFD3E3D}" type="presParOf" srcId="{FFA0A9F7-16E7-4898-883C-CAA89547F34F}" destId="{9754D039-4DD7-4FD2-9FF6-9337B152AF59}" srcOrd="1" destOrd="0" presId="urn:microsoft.com/office/officeart/2018/2/layout/IconVerticalSolidList"/>
    <dgm:cxn modelId="{653A52E7-C732-41FD-A5F9-7737A8F301BA}" type="presParOf" srcId="{FFA0A9F7-16E7-4898-883C-CAA89547F34F}" destId="{D0AB1BF3-5916-4FC6-B2DC-AA9789ED1604}" srcOrd="2" destOrd="0" presId="urn:microsoft.com/office/officeart/2018/2/layout/IconVerticalSolidList"/>
    <dgm:cxn modelId="{3FACDA46-9FA8-4091-88D7-16ECCC9F0FE7}" type="presParOf" srcId="{FFA0A9F7-16E7-4898-883C-CAA89547F34F}" destId="{D20F0BCD-E52F-457A-B446-89F6830EBCEA}" srcOrd="3" destOrd="0" presId="urn:microsoft.com/office/officeart/2018/2/layout/IconVerticalSolidList"/>
    <dgm:cxn modelId="{7AF6995A-6D7D-43A0-88C1-5762F41832BD}" type="presParOf" srcId="{FFA0A9F7-16E7-4898-883C-CAA89547F34F}" destId="{C6DEB41B-AB65-481A-AADE-9C9B3FE7E6AD}" srcOrd="4" destOrd="0" presId="urn:microsoft.com/office/officeart/2018/2/layout/IconVerticalSolidList"/>
    <dgm:cxn modelId="{84F4607A-9F46-480A-8CAB-F62E8604D5E0}" type="presParOf" srcId="{E19A6A0D-D8F4-4D72-961C-CBB65B0D8B38}" destId="{A2FF6E4C-D16F-433B-88C7-AC2476956EE7}" srcOrd="1" destOrd="0" presId="urn:microsoft.com/office/officeart/2018/2/layout/IconVerticalSolidList"/>
    <dgm:cxn modelId="{99D8D98E-88B0-41FD-8481-AAD8F50C1E76}" type="presParOf" srcId="{E19A6A0D-D8F4-4D72-961C-CBB65B0D8B38}" destId="{B0EE2590-414B-4B8C-9C73-437E75699194}" srcOrd="2" destOrd="0" presId="urn:microsoft.com/office/officeart/2018/2/layout/IconVerticalSolidList"/>
    <dgm:cxn modelId="{D3DF325D-9CCC-44FC-856A-F58E357E83AF}" type="presParOf" srcId="{B0EE2590-414B-4B8C-9C73-437E75699194}" destId="{B05EDEC5-180B-48EE-AF1B-10F28D99D764}" srcOrd="0" destOrd="0" presId="urn:microsoft.com/office/officeart/2018/2/layout/IconVerticalSolidList"/>
    <dgm:cxn modelId="{C3D7F879-86D3-43F9-B950-5B7033F33E80}" type="presParOf" srcId="{B0EE2590-414B-4B8C-9C73-437E75699194}" destId="{3F5F6281-57A0-445A-9D89-D56624FE29EE}" srcOrd="1" destOrd="0" presId="urn:microsoft.com/office/officeart/2018/2/layout/IconVerticalSolidList"/>
    <dgm:cxn modelId="{5D3A7DCB-1EFF-4086-8DA1-F6487FD38461}" type="presParOf" srcId="{B0EE2590-414B-4B8C-9C73-437E75699194}" destId="{671C233F-49E8-46CD-815E-A832106C5C32}" srcOrd="2" destOrd="0" presId="urn:microsoft.com/office/officeart/2018/2/layout/IconVerticalSolidList"/>
    <dgm:cxn modelId="{BBC440F3-11A6-4571-9746-0B9E6D3EDAC2}" type="presParOf" srcId="{B0EE2590-414B-4B8C-9C73-437E75699194}" destId="{0DC3AEB6-A259-4446-AB5E-5515AD1F06E1}" srcOrd="3" destOrd="0" presId="urn:microsoft.com/office/officeart/2018/2/layout/IconVerticalSolidList"/>
    <dgm:cxn modelId="{0112B6F7-C225-45D3-8DDA-D83AA8A851C7}" type="presParOf" srcId="{B0EE2590-414B-4B8C-9C73-437E75699194}" destId="{EB3BDB7B-3CA8-427F-AC37-0673EF912C3F}" srcOrd="4" destOrd="0" presId="urn:microsoft.com/office/officeart/2018/2/layout/IconVerticalSolidList"/>
    <dgm:cxn modelId="{53A67DE3-F01B-4C12-BE20-7A189377850A}" type="presParOf" srcId="{E19A6A0D-D8F4-4D72-961C-CBB65B0D8B38}" destId="{2FF04344-2E7A-4B89-AD81-4C778FBAB14D}" srcOrd="3" destOrd="0" presId="urn:microsoft.com/office/officeart/2018/2/layout/IconVerticalSolidList"/>
    <dgm:cxn modelId="{AF456D96-F60C-45EC-A15C-4804B4BA7D04}" type="presParOf" srcId="{E19A6A0D-D8F4-4D72-961C-CBB65B0D8B38}" destId="{E052F034-EBA3-4FB3-87BC-211FF220E94C}" srcOrd="4" destOrd="0" presId="urn:microsoft.com/office/officeart/2018/2/layout/IconVerticalSolidList"/>
    <dgm:cxn modelId="{6F37EF0D-3465-4C79-B5B2-13776FE6017A}" type="presParOf" srcId="{E052F034-EBA3-4FB3-87BC-211FF220E94C}" destId="{3C2E8021-266D-4587-B1FB-BA35E0515263}" srcOrd="0" destOrd="0" presId="urn:microsoft.com/office/officeart/2018/2/layout/IconVerticalSolidList"/>
    <dgm:cxn modelId="{51BEBCD4-46AE-4B95-BA7C-AC08487E6192}" type="presParOf" srcId="{E052F034-EBA3-4FB3-87BC-211FF220E94C}" destId="{F126EBA1-B1D1-4030-870C-BDB9AA8ACA42}" srcOrd="1" destOrd="0" presId="urn:microsoft.com/office/officeart/2018/2/layout/IconVerticalSolidList"/>
    <dgm:cxn modelId="{1F133F34-2A2B-496B-A9BE-93883532EE44}" type="presParOf" srcId="{E052F034-EBA3-4FB3-87BC-211FF220E94C}" destId="{5516A7AB-7B9B-43C4-A8F5-2BB1946D0654}" srcOrd="2" destOrd="0" presId="urn:microsoft.com/office/officeart/2018/2/layout/IconVerticalSolidList"/>
    <dgm:cxn modelId="{53F48098-9511-4681-AD44-584DAC8DE023}" type="presParOf" srcId="{E052F034-EBA3-4FB3-87BC-211FF220E94C}" destId="{AA47BCD3-67F9-4FC3-B7AA-F8CB3ED15F6E}" srcOrd="3" destOrd="0" presId="urn:microsoft.com/office/officeart/2018/2/layout/IconVerticalSolidList"/>
    <dgm:cxn modelId="{1BE88E6B-E60D-4DB7-9384-2A60CDB7A9CD}" type="presParOf" srcId="{E052F034-EBA3-4FB3-87BC-211FF220E94C}" destId="{1A44E2BF-9902-4F20-992E-EC96D003C45A}" srcOrd="4"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89BC3FC-DDA3-4308-B170-390DDE129824}"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F36516FE-9853-40E5-A922-FFF0F5E8C49A}">
      <dgm:prSet custT="1"/>
      <dgm:spPr/>
      <dgm:t>
        <a:bodyPr/>
        <a:lstStyle/>
        <a:p>
          <a:pPr>
            <a:lnSpc>
              <a:spcPct val="100000"/>
            </a:lnSpc>
          </a:pPr>
          <a:r>
            <a:rPr lang="en-US" sz="3100" b="1" dirty="0">
              <a:solidFill>
                <a:schemeClr val="tx1"/>
              </a:solidFill>
            </a:rPr>
            <a:t>Source</a:t>
          </a:r>
          <a:r>
            <a:rPr lang="en-US" sz="3100" dirty="0"/>
            <a:t>  </a:t>
          </a:r>
          <a:r>
            <a:rPr lang="en-US" sz="1800" dirty="0"/>
            <a:t>A source is a four-digit code used to track cash balances</a:t>
          </a:r>
        </a:p>
      </dgm:t>
    </dgm:pt>
    <dgm:pt modelId="{96A46DC1-5ECA-470D-8BAB-BCC72EF36B79}" type="parTrans" cxnId="{07EE53CF-6E96-4903-9B20-F64188D94C31}">
      <dgm:prSet/>
      <dgm:spPr/>
      <dgm:t>
        <a:bodyPr/>
        <a:lstStyle/>
        <a:p>
          <a:endParaRPr lang="en-US"/>
        </a:p>
      </dgm:t>
    </dgm:pt>
    <dgm:pt modelId="{9FEE8CA6-9BE0-48FF-96A9-0BE9F3CE48A1}" type="sibTrans" cxnId="{07EE53CF-6E96-4903-9B20-F64188D94C31}">
      <dgm:prSet/>
      <dgm:spPr/>
      <dgm:t>
        <a:bodyPr/>
        <a:lstStyle/>
        <a:p>
          <a:pPr>
            <a:lnSpc>
              <a:spcPct val="100000"/>
            </a:lnSpc>
          </a:pPr>
          <a:endParaRPr lang="en-US"/>
        </a:p>
      </dgm:t>
    </dgm:pt>
    <dgm:pt modelId="{22689E5D-234E-46D5-8ACC-2DE711BEBE95}">
      <dgm:prSet custT="1"/>
      <dgm:spPr/>
      <dgm:t>
        <a:bodyPr/>
        <a:lstStyle/>
        <a:p>
          <a:pPr>
            <a:lnSpc>
              <a:spcPct val="100000"/>
            </a:lnSpc>
          </a:pPr>
          <a:r>
            <a:rPr lang="en-US" sz="2900" b="1" dirty="0">
              <a:solidFill>
                <a:schemeClr val="tx1"/>
              </a:solidFill>
            </a:rPr>
            <a:t>Cost Center  </a:t>
          </a:r>
          <a:r>
            <a:rPr lang="en-US" sz="1800" dirty="0"/>
            <a:t>used to represent university cost centers and programs</a:t>
          </a:r>
          <a:r>
            <a:rPr lang="en-US" sz="2900" dirty="0"/>
            <a:t> </a:t>
          </a:r>
        </a:p>
      </dgm:t>
    </dgm:pt>
    <dgm:pt modelId="{09136EE9-6DBE-478A-A99E-6045D61A5104}" type="parTrans" cxnId="{677093A0-D00D-436A-856C-D098880831F5}">
      <dgm:prSet/>
      <dgm:spPr/>
      <dgm:t>
        <a:bodyPr/>
        <a:lstStyle/>
        <a:p>
          <a:endParaRPr lang="en-US"/>
        </a:p>
      </dgm:t>
    </dgm:pt>
    <dgm:pt modelId="{05EC202F-1C26-4EEA-A69F-432E38B20B39}" type="sibTrans" cxnId="{677093A0-D00D-436A-856C-D098880831F5}">
      <dgm:prSet/>
      <dgm:spPr/>
      <dgm:t>
        <a:bodyPr/>
        <a:lstStyle/>
        <a:p>
          <a:pPr>
            <a:lnSpc>
              <a:spcPct val="100000"/>
            </a:lnSpc>
          </a:pPr>
          <a:endParaRPr lang="en-US"/>
        </a:p>
      </dgm:t>
    </dgm:pt>
    <dgm:pt modelId="{8D156694-3131-4523-9E67-0C5CE9416537}">
      <dgm:prSet custT="1"/>
      <dgm:spPr/>
      <dgm:t>
        <a:bodyPr/>
        <a:lstStyle/>
        <a:p>
          <a:pPr>
            <a:lnSpc>
              <a:spcPct val="100000"/>
            </a:lnSpc>
          </a:pPr>
          <a:r>
            <a:rPr lang="en-US" sz="2800" b="1" dirty="0">
              <a:solidFill>
                <a:schemeClr val="tx1"/>
              </a:solidFill>
            </a:rPr>
            <a:t>Account</a:t>
          </a:r>
          <a:r>
            <a:rPr lang="en-US" sz="2200" dirty="0"/>
            <a:t>  </a:t>
          </a:r>
          <a:r>
            <a:rPr lang="en-US" sz="1800" dirty="0"/>
            <a:t>six-digit code used to define revenues/expenses into more detailed categories </a:t>
          </a:r>
        </a:p>
      </dgm:t>
    </dgm:pt>
    <dgm:pt modelId="{912A862B-0762-4AD4-A7BA-3C88911DA30D}" type="parTrans" cxnId="{0F4C78ED-3C88-4EBF-A423-191297D71035}">
      <dgm:prSet/>
      <dgm:spPr/>
      <dgm:t>
        <a:bodyPr/>
        <a:lstStyle/>
        <a:p>
          <a:endParaRPr lang="en-US"/>
        </a:p>
      </dgm:t>
    </dgm:pt>
    <dgm:pt modelId="{D05420B7-F0FA-4088-BA69-CCF943A11E32}" type="sibTrans" cxnId="{0F4C78ED-3C88-4EBF-A423-191297D71035}">
      <dgm:prSet/>
      <dgm:spPr/>
      <dgm:t>
        <a:bodyPr/>
        <a:lstStyle/>
        <a:p>
          <a:pPr>
            <a:lnSpc>
              <a:spcPct val="100000"/>
            </a:lnSpc>
          </a:pPr>
          <a:endParaRPr lang="en-US"/>
        </a:p>
      </dgm:t>
    </dgm:pt>
    <dgm:pt modelId="{0F90C2EB-381D-4B69-A48E-89902D4F1160}">
      <dgm:prSet custT="1"/>
      <dgm:spPr/>
      <dgm:t>
        <a:bodyPr/>
        <a:lstStyle/>
        <a:p>
          <a:pPr>
            <a:lnSpc>
              <a:spcPct val="100000"/>
            </a:lnSpc>
          </a:pPr>
          <a:r>
            <a:rPr lang="en-US" sz="2000" b="1" dirty="0">
              <a:solidFill>
                <a:schemeClr val="tx1"/>
              </a:solidFill>
            </a:rPr>
            <a:t>Initiative</a:t>
          </a:r>
          <a:r>
            <a:rPr lang="en-US" sz="1900" dirty="0"/>
            <a:t>  </a:t>
          </a:r>
          <a:r>
            <a:rPr lang="en-US" sz="1600" dirty="0"/>
            <a:t>five-digit code that allows for the use of an additional chartfield further classifying activities into detailed categories. </a:t>
          </a:r>
        </a:p>
      </dgm:t>
    </dgm:pt>
    <dgm:pt modelId="{2BA29032-1BC9-4360-B84D-B0837126625B}" type="parTrans" cxnId="{356EFD57-5F71-4352-B37A-029A111FC006}">
      <dgm:prSet/>
      <dgm:spPr/>
      <dgm:t>
        <a:bodyPr/>
        <a:lstStyle/>
        <a:p>
          <a:endParaRPr lang="en-US"/>
        </a:p>
      </dgm:t>
    </dgm:pt>
    <dgm:pt modelId="{99345C74-EB08-44DA-8D35-B9D6F6E082FF}" type="sibTrans" cxnId="{356EFD57-5F71-4352-B37A-029A111FC006}">
      <dgm:prSet/>
      <dgm:spPr/>
      <dgm:t>
        <a:bodyPr/>
        <a:lstStyle/>
        <a:p>
          <a:pPr>
            <a:lnSpc>
              <a:spcPct val="100000"/>
            </a:lnSpc>
          </a:pPr>
          <a:endParaRPr lang="en-US"/>
        </a:p>
      </dgm:t>
    </dgm:pt>
    <dgm:pt modelId="{F7ED2D23-DCBE-4158-9B17-24FA2991A164}">
      <dgm:prSet custT="1"/>
      <dgm:spPr/>
      <dgm:t>
        <a:bodyPr/>
        <a:lstStyle/>
        <a:p>
          <a:pPr>
            <a:lnSpc>
              <a:spcPct val="100000"/>
            </a:lnSpc>
          </a:pPr>
          <a:r>
            <a:rPr lang="en-US" sz="2000" b="1" dirty="0">
              <a:solidFill>
                <a:schemeClr val="tx1"/>
              </a:solidFill>
            </a:rPr>
            <a:t>University Objective   </a:t>
          </a:r>
          <a:r>
            <a:rPr lang="en-US" sz="1600" dirty="0"/>
            <a:t>three-digit code used to track specific revenues and expenses of university-wide activities</a:t>
          </a:r>
        </a:p>
      </dgm:t>
    </dgm:pt>
    <dgm:pt modelId="{119D923F-CD77-4AF1-A0F3-0095626A2269}" type="parTrans" cxnId="{9CBED1F7-392E-4683-8FB6-9ADA5CF7CD5A}">
      <dgm:prSet/>
      <dgm:spPr/>
      <dgm:t>
        <a:bodyPr/>
        <a:lstStyle/>
        <a:p>
          <a:endParaRPr lang="en-US"/>
        </a:p>
      </dgm:t>
    </dgm:pt>
    <dgm:pt modelId="{3104D40B-398E-489C-B7AE-F9F05F185797}" type="sibTrans" cxnId="{9CBED1F7-392E-4683-8FB6-9ADA5CF7CD5A}">
      <dgm:prSet/>
      <dgm:spPr/>
      <dgm:t>
        <a:bodyPr/>
        <a:lstStyle/>
        <a:p>
          <a:endParaRPr lang="en-US"/>
        </a:p>
      </dgm:t>
    </dgm:pt>
    <dgm:pt modelId="{D4B75CC1-8AC8-4264-AD9C-F2F63306923C}" type="pres">
      <dgm:prSet presAssocID="{389BC3FC-DDA3-4308-B170-390DDE129824}" presName="root" presStyleCnt="0">
        <dgm:presLayoutVars>
          <dgm:dir/>
          <dgm:resizeHandles val="exact"/>
        </dgm:presLayoutVars>
      </dgm:prSet>
      <dgm:spPr/>
    </dgm:pt>
    <dgm:pt modelId="{ABCED303-1F89-4FEB-A059-CD4423341382}" type="pres">
      <dgm:prSet presAssocID="{389BC3FC-DDA3-4308-B170-390DDE129824}" presName="container" presStyleCnt="0">
        <dgm:presLayoutVars>
          <dgm:dir/>
          <dgm:resizeHandles val="exact"/>
        </dgm:presLayoutVars>
      </dgm:prSet>
      <dgm:spPr/>
    </dgm:pt>
    <dgm:pt modelId="{D38E7A0B-C892-43B3-B834-AB7575BA1BAC}" type="pres">
      <dgm:prSet presAssocID="{F36516FE-9853-40E5-A922-FFF0F5E8C49A}" presName="compNode" presStyleCnt="0"/>
      <dgm:spPr/>
    </dgm:pt>
    <dgm:pt modelId="{B496C137-F287-4B4E-B40A-299054DF6D40}" type="pres">
      <dgm:prSet presAssocID="{F36516FE-9853-40E5-A922-FFF0F5E8C49A}" presName="iconBgRect" presStyleLbl="bgShp" presStyleIdx="0" presStyleCnt="5"/>
      <dgm:spPr/>
    </dgm:pt>
    <dgm:pt modelId="{37C1DDBE-5E55-4452-826F-B17C0B9D56CA}" type="pres">
      <dgm:prSet presAssocID="{F36516FE-9853-40E5-A922-FFF0F5E8C49A}"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oney"/>
        </a:ext>
      </dgm:extLst>
    </dgm:pt>
    <dgm:pt modelId="{840E5947-6445-4FD2-9524-F94C8198C1B4}" type="pres">
      <dgm:prSet presAssocID="{F36516FE-9853-40E5-A922-FFF0F5E8C49A}" presName="spaceRect" presStyleCnt="0"/>
      <dgm:spPr/>
    </dgm:pt>
    <dgm:pt modelId="{52043BE1-DD1D-4FAF-81FA-F454934CDBC5}" type="pres">
      <dgm:prSet presAssocID="{F36516FE-9853-40E5-A922-FFF0F5E8C49A}" presName="textRect" presStyleLbl="revTx" presStyleIdx="0" presStyleCnt="5">
        <dgm:presLayoutVars>
          <dgm:chMax val="1"/>
          <dgm:chPref val="1"/>
        </dgm:presLayoutVars>
      </dgm:prSet>
      <dgm:spPr/>
    </dgm:pt>
    <dgm:pt modelId="{DF9B1EE8-729D-4C5A-A892-3D596D09A4AC}" type="pres">
      <dgm:prSet presAssocID="{9FEE8CA6-9BE0-48FF-96A9-0BE9F3CE48A1}" presName="sibTrans" presStyleLbl="sibTrans2D1" presStyleIdx="0" presStyleCnt="0"/>
      <dgm:spPr/>
    </dgm:pt>
    <dgm:pt modelId="{8EDDC57A-CEED-4477-8208-61F14888FB7E}" type="pres">
      <dgm:prSet presAssocID="{22689E5D-234E-46D5-8ACC-2DE711BEBE95}" presName="compNode" presStyleCnt="0"/>
      <dgm:spPr/>
    </dgm:pt>
    <dgm:pt modelId="{22206DC9-128A-4BBA-8C85-D2FDD93E3C96}" type="pres">
      <dgm:prSet presAssocID="{22689E5D-234E-46D5-8ACC-2DE711BEBE95}" presName="iconBgRect" presStyleLbl="bgShp" presStyleIdx="1" presStyleCnt="5"/>
      <dgm:spPr/>
    </dgm:pt>
    <dgm:pt modelId="{F5E36C1A-90F9-40BD-90D7-7809C5A4C861}" type="pres">
      <dgm:prSet presAssocID="{22689E5D-234E-46D5-8ACC-2DE711BEBE95}"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oins"/>
        </a:ext>
      </dgm:extLst>
    </dgm:pt>
    <dgm:pt modelId="{6C7EF19D-63CF-4607-9A7C-3E5CDD7651A6}" type="pres">
      <dgm:prSet presAssocID="{22689E5D-234E-46D5-8ACC-2DE711BEBE95}" presName="spaceRect" presStyleCnt="0"/>
      <dgm:spPr/>
    </dgm:pt>
    <dgm:pt modelId="{6B95D84F-4A6F-4E38-AEFE-F4E4CD2A24F6}" type="pres">
      <dgm:prSet presAssocID="{22689E5D-234E-46D5-8ACC-2DE711BEBE95}" presName="textRect" presStyleLbl="revTx" presStyleIdx="1" presStyleCnt="5">
        <dgm:presLayoutVars>
          <dgm:chMax val="1"/>
          <dgm:chPref val="1"/>
        </dgm:presLayoutVars>
      </dgm:prSet>
      <dgm:spPr/>
    </dgm:pt>
    <dgm:pt modelId="{DDD79F1A-CA52-4567-8155-58D0357EB2CF}" type="pres">
      <dgm:prSet presAssocID="{05EC202F-1C26-4EEA-A69F-432E38B20B39}" presName="sibTrans" presStyleLbl="sibTrans2D1" presStyleIdx="0" presStyleCnt="0"/>
      <dgm:spPr/>
    </dgm:pt>
    <dgm:pt modelId="{F1450C98-0A9F-4288-A4E1-BEB405191CDC}" type="pres">
      <dgm:prSet presAssocID="{8D156694-3131-4523-9E67-0C5CE9416537}" presName="compNode" presStyleCnt="0"/>
      <dgm:spPr/>
    </dgm:pt>
    <dgm:pt modelId="{E61AC26E-2DA5-4EAA-95C3-914992555367}" type="pres">
      <dgm:prSet presAssocID="{8D156694-3131-4523-9E67-0C5CE9416537}" presName="iconBgRect" presStyleLbl="bgShp" presStyleIdx="2" presStyleCnt="5" custLinFactX="51378" custLinFactNeighborX="100000" custLinFactNeighborY="-47771"/>
      <dgm:spPr/>
    </dgm:pt>
    <dgm:pt modelId="{0A4F0038-7AB2-4FF0-8CE5-B07780CEE695}" type="pres">
      <dgm:prSet presAssocID="{8D156694-3131-4523-9E67-0C5CE9416537}" presName="iconRect" presStyleLbl="node1" presStyleIdx="2" presStyleCnt="5" custLinFactX="100000" custLinFactNeighborX="160996" custLinFactNeighborY="-8450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alculator"/>
        </a:ext>
      </dgm:extLst>
    </dgm:pt>
    <dgm:pt modelId="{51972219-1BB7-4A3B-8286-7C2501190FEA}" type="pres">
      <dgm:prSet presAssocID="{8D156694-3131-4523-9E67-0C5CE9416537}" presName="spaceRect" presStyleCnt="0"/>
      <dgm:spPr/>
    </dgm:pt>
    <dgm:pt modelId="{FB327E88-5904-4665-8FEA-549C122D544F}" type="pres">
      <dgm:prSet presAssocID="{8D156694-3131-4523-9E67-0C5CE9416537}" presName="textRect" presStyleLbl="revTx" presStyleIdx="2" presStyleCnt="5" custLinFactNeighborX="61062" custLinFactNeighborY="-43428">
        <dgm:presLayoutVars>
          <dgm:chMax val="1"/>
          <dgm:chPref val="1"/>
        </dgm:presLayoutVars>
      </dgm:prSet>
      <dgm:spPr/>
    </dgm:pt>
    <dgm:pt modelId="{CFB76215-BEB6-4D2D-8305-01B8A199CF3F}" type="pres">
      <dgm:prSet presAssocID="{D05420B7-F0FA-4088-BA69-CCF943A11E32}" presName="sibTrans" presStyleLbl="sibTrans2D1" presStyleIdx="0" presStyleCnt="0"/>
      <dgm:spPr/>
    </dgm:pt>
    <dgm:pt modelId="{3FA9B7BF-FD5C-43DC-B521-0A60C4A263C6}" type="pres">
      <dgm:prSet presAssocID="{0F90C2EB-381D-4B69-A48E-89902D4F1160}" presName="compNode" presStyleCnt="0"/>
      <dgm:spPr/>
    </dgm:pt>
    <dgm:pt modelId="{999C0C31-C833-410F-8BFF-30C28933706D}" type="pres">
      <dgm:prSet presAssocID="{0F90C2EB-381D-4B69-A48E-89902D4F1160}" presName="iconBgRect" presStyleLbl="bgShp" presStyleIdx="3" presStyleCnt="5" custLinFactX="-200000" custLinFactY="51377" custLinFactNeighborX="-239244" custLinFactNeighborY="100000"/>
      <dgm:spPr/>
    </dgm:pt>
    <dgm:pt modelId="{185138C6-D143-4421-B0A8-44D9BF415444}" type="pres">
      <dgm:prSet presAssocID="{0F90C2EB-381D-4B69-A48E-89902D4F1160}" presName="iconRect" presStyleLbl="node1" presStyleIdx="3" presStyleCnt="5" custLinFactX="-356247" custLinFactY="100000" custLinFactNeighborX="-400000" custLinFactNeighborY="16527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eckmark"/>
        </a:ext>
      </dgm:extLst>
    </dgm:pt>
    <dgm:pt modelId="{8D501DA0-4B55-4369-85B2-3C0A77372F8D}" type="pres">
      <dgm:prSet presAssocID="{0F90C2EB-381D-4B69-A48E-89902D4F1160}" presName="spaceRect" presStyleCnt="0"/>
      <dgm:spPr/>
    </dgm:pt>
    <dgm:pt modelId="{C5981A34-845E-4A7C-A9D5-E12537E1F7D1}" type="pres">
      <dgm:prSet presAssocID="{0F90C2EB-381D-4B69-A48E-89902D4F1160}" presName="textRect" presStyleLbl="revTx" presStyleIdx="3" presStyleCnt="5" custLinFactX="-93353" custLinFactY="60063" custLinFactNeighborX="-100000" custLinFactNeighborY="100000">
        <dgm:presLayoutVars>
          <dgm:chMax val="1"/>
          <dgm:chPref val="1"/>
        </dgm:presLayoutVars>
      </dgm:prSet>
      <dgm:spPr/>
    </dgm:pt>
    <dgm:pt modelId="{D0289332-5906-460E-A74F-8DCACD7FE9FB}" type="pres">
      <dgm:prSet presAssocID="{99345C74-EB08-44DA-8D35-B9D6F6E082FF}" presName="sibTrans" presStyleLbl="sibTrans2D1" presStyleIdx="0" presStyleCnt="0"/>
      <dgm:spPr/>
    </dgm:pt>
    <dgm:pt modelId="{EBC81D1E-8179-4503-A868-802D1F0E7B8E}" type="pres">
      <dgm:prSet presAssocID="{F7ED2D23-DCBE-4158-9B17-24FA2991A164}" presName="compNode" presStyleCnt="0"/>
      <dgm:spPr/>
    </dgm:pt>
    <dgm:pt modelId="{636A16C0-B5FB-42F2-948D-C366EB130EF9}" type="pres">
      <dgm:prSet presAssocID="{F7ED2D23-DCBE-4158-9B17-24FA2991A164}" presName="iconBgRect" presStyleLbl="bgShp" presStyleIdx="4" presStyleCnt="5" custLinFactX="159212" custLinFactNeighborX="200000" custLinFactNeighborY="-24816"/>
      <dgm:spPr/>
    </dgm:pt>
    <dgm:pt modelId="{8DEB633F-8E20-442E-A982-D800177D23BC}" type="pres">
      <dgm:prSet presAssocID="{F7ED2D23-DCBE-4158-9B17-24FA2991A164}" presName="iconRect" presStyleLbl="node1" presStyleIdx="4" presStyleCnt="5" custLinFactX="300000" custLinFactNeighborX="314963" custLinFactNeighborY="-55551"/>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Programmer"/>
        </a:ext>
      </dgm:extLst>
    </dgm:pt>
    <dgm:pt modelId="{79274BEC-5A45-424B-AA2A-499547C532D1}" type="pres">
      <dgm:prSet presAssocID="{F7ED2D23-DCBE-4158-9B17-24FA2991A164}" presName="spaceRect" presStyleCnt="0"/>
      <dgm:spPr/>
    </dgm:pt>
    <dgm:pt modelId="{F857C1BB-E45D-4F86-95A8-DED280F8F263}" type="pres">
      <dgm:prSet presAssocID="{F7ED2D23-DCBE-4158-9B17-24FA2991A164}" presName="textRect" presStyleLbl="revTx" presStyleIdx="4" presStyleCnt="5" custScaleX="128928" custScaleY="102431" custLinFactX="59349" custLinFactNeighborX="100000" custLinFactNeighborY="-38134">
        <dgm:presLayoutVars>
          <dgm:chMax val="1"/>
          <dgm:chPref val="1"/>
        </dgm:presLayoutVars>
      </dgm:prSet>
      <dgm:spPr/>
    </dgm:pt>
  </dgm:ptLst>
  <dgm:cxnLst>
    <dgm:cxn modelId="{A0A9AD0E-5837-4529-A506-63E09FFD2B1C}" type="presOf" srcId="{F36516FE-9853-40E5-A922-FFF0F5E8C49A}" destId="{52043BE1-DD1D-4FAF-81FA-F454934CDBC5}" srcOrd="0" destOrd="0" presId="urn:microsoft.com/office/officeart/2018/2/layout/IconCircleList"/>
    <dgm:cxn modelId="{6C27B50E-99ED-42B4-BDD7-199BD74DAAED}" type="presOf" srcId="{8D156694-3131-4523-9E67-0C5CE9416537}" destId="{FB327E88-5904-4665-8FEA-549C122D544F}" srcOrd="0" destOrd="0" presId="urn:microsoft.com/office/officeart/2018/2/layout/IconCircleList"/>
    <dgm:cxn modelId="{10AF6B16-721F-4D2E-BC34-C225A42BD704}" type="presOf" srcId="{05EC202F-1C26-4EEA-A69F-432E38B20B39}" destId="{DDD79F1A-CA52-4567-8155-58D0357EB2CF}" srcOrd="0" destOrd="0" presId="urn:microsoft.com/office/officeart/2018/2/layout/IconCircleList"/>
    <dgm:cxn modelId="{0507E018-0371-40CC-ACA9-FF8BCFF16F57}" type="presOf" srcId="{D05420B7-F0FA-4088-BA69-CCF943A11E32}" destId="{CFB76215-BEB6-4D2D-8305-01B8A199CF3F}" srcOrd="0" destOrd="0" presId="urn:microsoft.com/office/officeart/2018/2/layout/IconCircleList"/>
    <dgm:cxn modelId="{D8E64236-5126-4EC4-A4AD-39DE1C7847EC}" type="presOf" srcId="{0F90C2EB-381D-4B69-A48E-89902D4F1160}" destId="{C5981A34-845E-4A7C-A9D5-E12537E1F7D1}" srcOrd="0" destOrd="0" presId="urn:microsoft.com/office/officeart/2018/2/layout/IconCircleList"/>
    <dgm:cxn modelId="{457BAD66-3769-4F5A-9FBF-A11F02F84D05}" type="presOf" srcId="{389BC3FC-DDA3-4308-B170-390DDE129824}" destId="{D4B75CC1-8AC8-4264-AD9C-F2F63306923C}" srcOrd="0" destOrd="0" presId="urn:microsoft.com/office/officeart/2018/2/layout/IconCircleList"/>
    <dgm:cxn modelId="{356EFD57-5F71-4352-B37A-029A111FC006}" srcId="{389BC3FC-DDA3-4308-B170-390DDE129824}" destId="{0F90C2EB-381D-4B69-A48E-89902D4F1160}" srcOrd="3" destOrd="0" parTransId="{2BA29032-1BC9-4360-B84D-B0837126625B}" sibTransId="{99345C74-EB08-44DA-8D35-B9D6F6E082FF}"/>
    <dgm:cxn modelId="{E428338E-FEFB-42BA-846C-B78D2DC806A8}" type="presOf" srcId="{99345C74-EB08-44DA-8D35-B9D6F6E082FF}" destId="{D0289332-5906-460E-A74F-8DCACD7FE9FB}" srcOrd="0" destOrd="0" presId="urn:microsoft.com/office/officeart/2018/2/layout/IconCircleList"/>
    <dgm:cxn modelId="{677093A0-D00D-436A-856C-D098880831F5}" srcId="{389BC3FC-DDA3-4308-B170-390DDE129824}" destId="{22689E5D-234E-46D5-8ACC-2DE711BEBE95}" srcOrd="1" destOrd="0" parTransId="{09136EE9-6DBE-478A-A99E-6045D61A5104}" sibTransId="{05EC202F-1C26-4EEA-A69F-432E38B20B39}"/>
    <dgm:cxn modelId="{783E6DA2-086C-408D-9A27-CC7F7934DDE4}" type="presOf" srcId="{F7ED2D23-DCBE-4158-9B17-24FA2991A164}" destId="{F857C1BB-E45D-4F86-95A8-DED280F8F263}" srcOrd="0" destOrd="0" presId="urn:microsoft.com/office/officeart/2018/2/layout/IconCircleList"/>
    <dgm:cxn modelId="{B6C719C1-52BB-4630-BE6C-79CF7644E03B}" type="presOf" srcId="{22689E5D-234E-46D5-8ACC-2DE711BEBE95}" destId="{6B95D84F-4A6F-4E38-AEFE-F4E4CD2A24F6}" srcOrd="0" destOrd="0" presId="urn:microsoft.com/office/officeart/2018/2/layout/IconCircleList"/>
    <dgm:cxn modelId="{07EE53CF-6E96-4903-9B20-F64188D94C31}" srcId="{389BC3FC-DDA3-4308-B170-390DDE129824}" destId="{F36516FE-9853-40E5-A922-FFF0F5E8C49A}" srcOrd="0" destOrd="0" parTransId="{96A46DC1-5ECA-470D-8BAB-BCC72EF36B79}" sibTransId="{9FEE8CA6-9BE0-48FF-96A9-0BE9F3CE48A1}"/>
    <dgm:cxn modelId="{0F4C78ED-3C88-4EBF-A423-191297D71035}" srcId="{389BC3FC-DDA3-4308-B170-390DDE129824}" destId="{8D156694-3131-4523-9E67-0C5CE9416537}" srcOrd="2" destOrd="0" parTransId="{912A862B-0762-4AD4-A7BA-3C88911DA30D}" sibTransId="{D05420B7-F0FA-4088-BA69-CCF943A11E32}"/>
    <dgm:cxn modelId="{9CBED1F7-392E-4683-8FB6-9ADA5CF7CD5A}" srcId="{389BC3FC-DDA3-4308-B170-390DDE129824}" destId="{F7ED2D23-DCBE-4158-9B17-24FA2991A164}" srcOrd="4" destOrd="0" parTransId="{119D923F-CD77-4AF1-A0F3-0095626A2269}" sibTransId="{3104D40B-398E-489C-B7AE-F9F05F185797}"/>
    <dgm:cxn modelId="{3A469EFE-F069-42DA-9DAF-D5DC187E283A}" type="presOf" srcId="{9FEE8CA6-9BE0-48FF-96A9-0BE9F3CE48A1}" destId="{DF9B1EE8-729D-4C5A-A892-3D596D09A4AC}" srcOrd="0" destOrd="0" presId="urn:microsoft.com/office/officeart/2018/2/layout/IconCircleList"/>
    <dgm:cxn modelId="{70C9CDE7-3A11-49F7-B3B7-F91BDEC2155E}" type="presParOf" srcId="{D4B75CC1-8AC8-4264-AD9C-F2F63306923C}" destId="{ABCED303-1F89-4FEB-A059-CD4423341382}" srcOrd="0" destOrd="0" presId="urn:microsoft.com/office/officeart/2018/2/layout/IconCircleList"/>
    <dgm:cxn modelId="{88884DAD-AA05-4922-A62E-2D67ECF1EB6C}" type="presParOf" srcId="{ABCED303-1F89-4FEB-A059-CD4423341382}" destId="{D38E7A0B-C892-43B3-B834-AB7575BA1BAC}" srcOrd="0" destOrd="0" presId="urn:microsoft.com/office/officeart/2018/2/layout/IconCircleList"/>
    <dgm:cxn modelId="{6C0BE27A-3C73-4E36-A3C5-0F06391D229F}" type="presParOf" srcId="{D38E7A0B-C892-43B3-B834-AB7575BA1BAC}" destId="{B496C137-F287-4B4E-B40A-299054DF6D40}" srcOrd="0" destOrd="0" presId="urn:microsoft.com/office/officeart/2018/2/layout/IconCircleList"/>
    <dgm:cxn modelId="{2EF5E2BD-76EF-4163-B710-7959F21DCC1B}" type="presParOf" srcId="{D38E7A0B-C892-43B3-B834-AB7575BA1BAC}" destId="{37C1DDBE-5E55-4452-826F-B17C0B9D56CA}" srcOrd="1" destOrd="0" presId="urn:microsoft.com/office/officeart/2018/2/layout/IconCircleList"/>
    <dgm:cxn modelId="{7C8F37B9-6BBF-4436-BE91-67AC7BCCAF9B}" type="presParOf" srcId="{D38E7A0B-C892-43B3-B834-AB7575BA1BAC}" destId="{840E5947-6445-4FD2-9524-F94C8198C1B4}" srcOrd="2" destOrd="0" presId="urn:microsoft.com/office/officeart/2018/2/layout/IconCircleList"/>
    <dgm:cxn modelId="{0C1509E4-DAC8-4F4D-87D5-3D71775C71EB}" type="presParOf" srcId="{D38E7A0B-C892-43B3-B834-AB7575BA1BAC}" destId="{52043BE1-DD1D-4FAF-81FA-F454934CDBC5}" srcOrd="3" destOrd="0" presId="urn:microsoft.com/office/officeart/2018/2/layout/IconCircleList"/>
    <dgm:cxn modelId="{4BADC9B1-0CEC-4428-BFB1-CC6B85F51316}" type="presParOf" srcId="{ABCED303-1F89-4FEB-A059-CD4423341382}" destId="{DF9B1EE8-729D-4C5A-A892-3D596D09A4AC}" srcOrd="1" destOrd="0" presId="urn:microsoft.com/office/officeart/2018/2/layout/IconCircleList"/>
    <dgm:cxn modelId="{1514B705-B45B-4354-8C28-B6B6803E41CF}" type="presParOf" srcId="{ABCED303-1F89-4FEB-A059-CD4423341382}" destId="{8EDDC57A-CEED-4477-8208-61F14888FB7E}" srcOrd="2" destOrd="0" presId="urn:microsoft.com/office/officeart/2018/2/layout/IconCircleList"/>
    <dgm:cxn modelId="{C607FAAD-93F4-4183-9182-511F3018E6BF}" type="presParOf" srcId="{8EDDC57A-CEED-4477-8208-61F14888FB7E}" destId="{22206DC9-128A-4BBA-8C85-D2FDD93E3C96}" srcOrd="0" destOrd="0" presId="urn:microsoft.com/office/officeart/2018/2/layout/IconCircleList"/>
    <dgm:cxn modelId="{F728AF9C-65BB-4F3E-BD8A-26EAFE278D98}" type="presParOf" srcId="{8EDDC57A-CEED-4477-8208-61F14888FB7E}" destId="{F5E36C1A-90F9-40BD-90D7-7809C5A4C861}" srcOrd="1" destOrd="0" presId="urn:microsoft.com/office/officeart/2018/2/layout/IconCircleList"/>
    <dgm:cxn modelId="{179F6E70-B0FE-456E-8DE5-839A8353A5F4}" type="presParOf" srcId="{8EDDC57A-CEED-4477-8208-61F14888FB7E}" destId="{6C7EF19D-63CF-4607-9A7C-3E5CDD7651A6}" srcOrd="2" destOrd="0" presId="urn:microsoft.com/office/officeart/2018/2/layout/IconCircleList"/>
    <dgm:cxn modelId="{A4EDB06B-929C-4BB8-B927-7A7E7E6D88B7}" type="presParOf" srcId="{8EDDC57A-CEED-4477-8208-61F14888FB7E}" destId="{6B95D84F-4A6F-4E38-AEFE-F4E4CD2A24F6}" srcOrd="3" destOrd="0" presId="urn:microsoft.com/office/officeart/2018/2/layout/IconCircleList"/>
    <dgm:cxn modelId="{943320DC-FE36-4A1A-BC48-BB09FA6E8052}" type="presParOf" srcId="{ABCED303-1F89-4FEB-A059-CD4423341382}" destId="{DDD79F1A-CA52-4567-8155-58D0357EB2CF}" srcOrd="3" destOrd="0" presId="urn:microsoft.com/office/officeart/2018/2/layout/IconCircleList"/>
    <dgm:cxn modelId="{FF0FEFE7-DE93-4B14-A380-3A567B48D7EB}" type="presParOf" srcId="{ABCED303-1F89-4FEB-A059-CD4423341382}" destId="{F1450C98-0A9F-4288-A4E1-BEB405191CDC}" srcOrd="4" destOrd="0" presId="urn:microsoft.com/office/officeart/2018/2/layout/IconCircleList"/>
    <dgm:cxn modelId="{57CD18FA-4407-4C9E-A6AF-DA16BC01AF86}" type="presParOf" srcId="{F1450C98-0A9F-4288-A4E1-BEB405191CDC}" destId="{E61AC26E-2DA5-4EAA-95C3-914992555367}" srcOrd="0" destOrd="0" presId="urn:microsoft.com/office/officeart/2018/2/layout/IconCircleList"/>
    <dgm:cxn modelId="{8397417D-363A-4761-A492-C45F58B0D914}" type="presParOf" srcId="{F1450C98-0A9F-4288-A4E1-BEB405191CDC}" destId="{0A4F0038-7AB2-4FF0-8CE5-B07780CEE695}" srcOrd="1" destOrd="0" presId="urn:microsoft.com/office/officeart/2018/2/layout/IconCircleList"/>
    <dgm:cxn modelId="{9F2EC876-0B1C-42F0-831E-1A8988722D00}" type="presParOf" srcId="{F1450C98-0A9F-4288-A4E1-BEB405191CDC}" destId="{51972219-1BB7-4A3B-8286-7C2501190FEA}" srcOrd="2" destOrd="0" presId="urn:microsoft.com/office/officeart/2018/2/layout/IconCircleList"/>
    <dgm:cxn modelId="{DC26A3D9-524F-48B3-A648-4137D275A7E6}" type="presParOf" srcId="{F1450C98-0A9F-4288-A4E1-BEB405191CDC}" destId="{FB327E88-5904-4665-8FEA-549C122D544F}" srcOrd="3" destOrd="0" presId="urn:microsoft.com/office/officeart/2018/2/layout/IconCircleList"/>
    <dgm:cxn modelId="{DDD6B8C4-D1B5-43B4-B4F4-C9668093DD9B}" type="presParOf" srcId="{ABCED303-1F89-4FEB-A059-CD4423341382}" destId="{CFB76215-BEB6-4D2D-8305-01B8A199CF3F}" srcOrd="5" destOrd="0" presId="urn:microsoft.com/office/officeart/2018/2/layout/IconCircleList"/>
    <dgm:cxn modelId="{54C2C7EB-FE00-45C7-9C94-9E1B18670E80}" type="presParOf" srcId="{ABCED303-1F89-4FEB-A059-CD4423341382}" destId="{3FA9B7BF-FD5C-43DC-B521-0A60C4A263C6}" srcOrd="6" destOrd="0" presId="urn:microsoft.com/office/officeart/2018/2/layout/IconCircleList"/>
    <dgm:cxn modelId="{0D117911-E266-4CC1-8615-406AD6912C39}" type="presParOf" srcId="{3FA9B7BF-FD5C-43DC-B521-0A60C4A263C6}" destId="{999C0C31-C833-410F-8BFF-30C28933706D}" srcOrd="0" destOrd="0" presId="urn:microsoft.com/office/officeart/2018/2/layout/IconCircleList"/>
    <dgm:cxn modelId="{A6355E1C-CEC0-4D17-BC47-F1AFD67F9E6B}" type="presParOf" srcId="{3FA9B7BF-FD5C-43DC-B521-0A60C4A263C6}" destId="{185138C6-D143-4421-B0A8-44D9BF415444}" srcOrd="1" destOrd="0" presId="urn:microsoft.com/office/officeart/2018/2/layout/IconCircleList"/>
    <dgm:cxn modelId="{9AB6A26B-6E21-4723-A24B-9255797D1220}" type="presParOf" srcId="{3FA9B7BF-FD5C-43DC-B521-0A60C4A263C6}" destId="{8D501DA0-4B55-4369-85B2-3C0A77372F8D}" srcOrd="2" destOrd="0" presId="urn:microsoft.com/office/officeart/2018/2/layout/IconCircleList"/>
    <dgm:cxn modelId="{12B9EECF-B6FE-4189-9D1C-BA2ACBED3A86}" type="presParOf" srcId="{3FA9B7BF-FD5C-43DC-B521-0A60C4A263C6}" destId="{C5981A34-845E-4A7C-A9D5-E12537E1F7D1}" srcOrd="3" destOrd="0" presId="urn:microsoft.com/office/officeart/2018/2/layout/IconCircleList"/>
    <dgm:cxn modelId="{A02A5090-E46A-48FC-808A-FDCD6D3E9B2C}" type="presParOf" srcId="{ABCED303-1F89-4FEB-A059-CD4423341382}" destId="{D0289332-5906-460E-A74F-8DCACD7FE9FB}" srcOrd="7" destOrd="0" presId="urn:microsoft.com/office/officeart/2018/2/layout/IconCircleList"/>
    <dgm:cxn modelId="{D538E1DA-F7B2-4B6F-A171-144DB4A31B8B}" type="presParOf" srcId="{ABCED303-1F89-4FEB-A059-CD4423341382}" destId="{EBC81D1E-8179-4503-A868-802D1F0E7B8E}" srcOrd="8" destOrd="0" presId="urn:microsoft.com/office/officeart/2018/2/layout/IconCircleList"/>
    <dgm:cxn modelId="{8FFFCCA6-1D98-402E-92AB-BBB7DDD3AC22}" type="presParOf" srcId="{EBC81D1E-8179-4503-A868-802D1F0E7B8E}" destId="{636A16C0-B5FB-42F2-948D-C366EB130EF9}" srcOrd="0" destOrd="0" presId="urn:microsoft.com/office/officeart/2018/2/layout/IconCircleList"/>
    <dgm:cxn modelId="{F0D0640E-B0D7-4D9D-8D7F-027D2FA73552}" type="presParOf" srcId="{EBC81D1E-8179-4503-A868-802D1F0E7B8E}" destId="{8DEB633F-8E20-442E-A982-D800177D23BC}" srcOrd="1" destOrd="0" presId="urn:microsoft.com/office/officeart/2018/2/layout/IconCircleList"/>
    <dgm:cxn modelId="{D3389C8D-A509-45C8-8D39-8D89929864DC}" type="presParOf" srcId="{EBC81D1E-8179-4503-A868-802D1F0E7B8E}" destId="{79274BEC-5A45-424B-AA2A-499547C532D1}" srcOrd="2" destOrd="0" presId="urn:microsoft.com/office/officeart/2018/2/layout/IconCircleList"/>
    <dgm:cxn modelId="{F6C103F1-BC9F-4FA8-9448-16D7FA071A25}" type="presParOf" srcId="{EBC81D1E-8179-4503-A868-802D1F0E7B8E}" destId="{F857C1BB-E45D-4F86-95A8-DED280F8F263}" srcOrd="3" destOrd="0" presId="urn:microsoft.com/office/officeart/2018/2/layout/Icon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A20F083-05F1-4B19-8BC9-4C76859A113B}"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AFF51495-7E51-4646-BF4A-591D447E3838}">
      <dgm:prSet custT="1"/>
      <dgm:spPr/>
      <dgm:t>
        <a:bodyPr/>
        <a:lstStyle/>
        <a:p>
          <a:pPr>
            <a:lnSpc>
              <a:spcPct val="100000"/>
            </a:lnSpc>
          </a:pPr>
          <a:r>
            <a:rPr lang="en-US" sz="1800" dirty="0"/>
            <a:t>Regular position budgets (both salary and Fringe Benefit) are loaded by University Budget Office (UBO) at the beginning of a fiscal year</a:t>
          </a:r>
        </a:p>
      </dgm:t>
    </dgm:pt>
    <dgm:pt modelId="{4EE94FE4-D753-4A86-8086-654ECEA1167E}" type="parTrans" cxnId="{169E3F55-2B83-4385-9E14-DE3C7463680C}">
      <dgm:prSet/>
      <dgm:spPr/>
      <dgm:t>
        <a:bodyPr/>
        <a:lstStyle/>
        <a:p>
          <a:endParaRPr lang="en-US"/>
        </a:p>
      </dgm:t>
    </dgm:pt>
    <dgm:pt modelId="{60A9E203-5E61-46D5-92A9-FB7A59E7DDE6}" type="sibTrans" cxnId="{169E3F55-2B83-4385-9E14-DE3C7463680C}">
      <dgm:prSet/>
      <dgm:spPr/>
      <dgm:t>
        <a:bodyPr/>
        <a:lstStyle/>
        <a:p>
          <a:pPr>
            <a:lnSpc>
              <a:spcPct val="100000"/>
            </a:lnSpc>
          </a:pPr>
          <a:endParaRPr lang="en-US"/>
        </a:p>
      </dgm:t>
    </dgm:pt>
    <dgm:pt modelId="{CB235B47-5F78-43A1-BAA7-16EE516C7DE5}">
      <dgm:prSet custT="1"/>
      <dgm:spPr/>
      <dgm:t>
        <a:bodyPr/>
        <a:lstStyle/>
        <a:p>
          <a:pPr>
            <a:lnSpc>
              <a:spcPct val="100000"/>
            </a:lnSpc>
          </a:pPr>
          <a:r>
            <a:rPr lang="en-US" sz="1800" dirty="0"/>
            <a:t>Tuition waivers funded Centrally</a:t>
          </a:r>
        </a:p>
      </dgm:t>
    </dgm:pt>
    <dgm:pt modelId="{E0D3B9ED-E817-4C50-819D-83ED711DF271}" type="parTrans" cxnId="{8E1B4C83-E556-4085-B7AC-7C1709B38B94}">
      <dgm:prSet/>
      <dgm:spPr/>
      <dgm:t>
        <a:bodyPr/>
        <a:lstStyle/>
        <a:p>
          <a:endParaRPr lang="en-US"/>
        </a:p>
      </dgm:t>
    </dgm:pt>
    <dgm:pt modelId="{630AC020-CBAE-4D4E-BC61-3DDA29330058}" type="sibTrans" cxnId="{8E1B4C83-E556-4085-B7AC-7C1709B38B94}">
      <dgm:prSet/>
      <dgm:spPr/>
      <dgm:t>
        <a:bodyPr/>
        <a:lstStyle/>
        <a:p>
          <a:endParaRPr lang="en-US"/>
        </a:p>
      </dgm:t>
    </dgm:pt>
    <dgm:pt modelId="{B4741376-1A11-4984-A21F-36DF374732E7}" type="pres">
      <dgm:prSet presAssocID="{0A20F083-05F1-4B19-8BC9-4C76859A113B}" presName="root" presStyleCnt="0">
        <dgm:presLayoutVars>
          <dgm:dir/>
          <dgm:resizeHandles val="exact"/>
        </dgm:presLayoutVars>
      </dgm:prSet>
      <dgm:spPr/>
    </dgm:pt>
    <dgm:pt modelId="{72A573C5-5DF9-4E0D-9909-65F1780D9A21}" type="pres">
      <dgm:prSet presAssocID="{0A20F083-05F1-4B19-8BC9-4C76859A113B}" presName="container" presStyleCnt="0">
        <dgm:presLayoutVars>
          <dgm:dir/>
          <dgm:resizeHandles val="exact"/>
        </dgm:presLayoutVars>
      </dgm:prSet>
      <dgm:spPr/>
    </dgm:pt>
    <dgm:pt modelId="{30CB04DB-EE6F-4BF7-8020-D7C02629376D}" type="pres">
      <dgm:prSet presAssocID="{AFF51495-7E51-4646-BF4A-591D447E3838}" presName="compNode" presStyleCnt="0"/>
      <dgm:spPr/>
    </dgm:pt>
    <dgm:pt modelId="{C2159E24-8369-421D-93EC-08A412B42BC9}" type="pres">
      <dgm:prSet presAssocID="{AFF51495-7E51-4646-BF4A-591D447E3838}" presName="iconBgRect" presStyleLbl="bgShp" presStyleIdx="0" presStyleCnt="2" custLinFactY="-2130" custLinFactNeighborX="9498" custLinFactNeighborY="-100000"/>
      <dgm:spPr/>
    </dgm:pt>
    <dgm:pt modelId="{4303629D-598B-447E-B299-85B6708C2129}" type="pres">
      <dgm:prSet presAssocID="{AFF51495-7E51-4646-BF4A-591D447E3838}" presName="iconRect" presStyleLbl="node1" presStyleIdx="0" presStyleCnt="2" custLinFactY="-77023" custLinFactNeighborX="12477" custLinFactNeighborY="-100000"/>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7D1E9996-BC3E-4C6D-A0C6-D625BD74C6F6}" type="pres">
      <dgm:prSet presAssocID="{AFF51495-7E51-4646-BF4A-591D447E3838}" presName="spaceRect" presStyleCnt="0"/>
      <dgm:spPr/>
    </dgm:pt>
    <dgm:pt modelId="{5BCBBB6F-0D94-4990-9B1E-2B3F63A7A8CA}" type="pres">
      <dgm:prSet presAssocID="{AFF51495-7E51-4646-BF4A-591D447E3838}" presName="textRect" presStyleLbl="revTx" presStyleIdx="0" presStyleCnt="2" custScaleX="127481" custLinFactY="-6986" custLinFactNeighborX="16503" custLinFactNeighborY="-100000">
        <dgm:presLayoutVars>
          <dgm:chMax val="1"/>
          <dgm:chPref val="1"/>
        </dgm:presLayoutVars>
      </dgm:prSet>
      <dgm:spPr/>
    </dgm:pt>
    <dgm:pt modelId="{F89035E5-83B8-4CEC-95D7-A92629096A8F}" type="pres">
      <dgm:prSet presAssocID="{60A9E203-5E61-46D5-92A9-FB7A59E7DDE6}" presName="sibTrans" presStyleLbl="sibTrans2D1" presStyleIdx="0" presStyleCnt="0"/>
      <dgm:spPr/>
    </dgm:pt>
    <dgm:pt modelId="{34C743B5-187D-48E2-92A4-A3CB280C62B6}" type="pres">
      <dgm:prSet presAssocID="{CB235B47-5F78-43A1-BAA7-16EE516C7DE5}" presName="compNode" presStyleCnt="0"/>
      <dgm:spPr/>
    </dgm:pt>
    <dgm:pt modelId="{FF69B2B7-B9E8-4591-93ED-9D7E762C6808}" type="pres">
      <dgm:prSet presAssocID="{CB235B47-5F78-43A1-BAA7-16EE516C7DE5}" presName="iconBgRect" presStyleLbl="bgShp" presStyleIdx="1" presStyleCnt="2" custLinFactX="-57803" custLinFactY="18041" custLinFactNeighborX="-100000" custLinFactNeighborY="100000"/>
      <dgm:spPr/>
    </dgm:pt>
    <dgm:pt modelId="{DDFDA50A-0146-4149-AECC-89CAB37D5D42}" type="pres">
      <dgm:prSet presAssocID="{CB235B47-5F78-43A1-BAA7-16EE516C7DE5}" presName="iconRect" presStyleLbl="node1" presStyleIdx="1" presStyleCnt="2" custLinFactX="-100000" custLinFactY="100000" custLinFactNeighborX="-167800" custLinFactNeighborY="10353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Coins"/>
        </a:ext>
      </dgm:extLst>
    </dgm:pt>
    <dgm:pt modelId="{46293B90-2F93-42FA-A80C-3D90F10A7BBF}" type="pres">
      <dgm:prSet presAssocID="{CB235B47-5F78-43A1-BAA7-16EE516C7DE5}" presName="spaceRect" presStyleCnt="0"/>
      <dgm:spPr/>
    </dgm:pt>
    <dgm:pt modelId="{F4BFA0A2-87E2-4110-BF24-5FCD8E6EA7B1}" type="pres">
      <dgm:prSet presAssocID="{CB235B47-5F78-43A1-BAA7-16EE516C7DE5}" presName="textRect" presStyleLbl="revTx" presStyleIdx="1" presStyleCnt="2" custScaleY="77744" custLinFactY="21761" custLinFactNeighborX="-60252" custLinFactNeighborY="100000">
        <dgm:presLayoutVars>
          <dgm:chMax val="1"/>
          <dgm:chPref val="1"/>
        </dgm:presLayoutVars>
      </dgm:prSet>
      <dgm:spPr/>
    </dgm:pt>
  </dgm:ptLst>
  <dgm:cxnLst>
    <dgm:cxn modelId="{169E3F55-2B83-4385-9E14-DE3C7463680C}" srcId="{0A20F083-05F1-4B19-8BC9-4C76859A113B}" destId="{AFF51495-7E51-4646-BF4A-591D447E3838}" srcOrd="0" destOrd="0" parTransId="{4EE94FE4-D753-4A86-8086-654ECEA1167E}" sibTransId="{60A9E203-5E61-46D5-92A9-FB7A59E7DDE6}"/>
    <dgm:cxn modelId="{8E1B4C83-E556-4085-B7AC-7C1709B38B94}" srcId="{0A20F083-05F1-4B19-8BC9-4C76859A113B}" destId="{CB235B47-5F78-43A1-BAA7-16EE516C7DE5}" srcOrd="1" destOrd="0" parTransId="{E0D3B9ED-E817-4C50-819D-83ED711DF271}" sibTransId="{630AC020-CBAE-4D4E-BC61-3DDA29330058}"/>
    <dgm:cxn modelId="{7AFB4C93-9827-4EB0-B7D3-A15C1F529149}" type="presOf" srcId="{CB235B47-5F78-43A1-BAA7-16EE516C7DE5}" destId="{F4BFA0A2-87E2-4110-BF24-5FCD8E6EA7B1}" srcOrd="0" destOrd="0" presId="urn:microsoft.com/office/officeart/2018/2/layout/IconCircleList"/>
    <dgm:cxn modelId="{E10C9B96-4D84-415C-9866-DCF55440A2D4}" type="presOf" srcId="{0A20F083-05F1-4B19-8BC9-4C76859A113B}" destId="{B4741376-1A11-4984-A21F-36DF374732E7}" srcOrd="0" destOrd="0" presId="urn:microsoft.com/office/officeart/2018/2/layout/IconCircleList"/>
    <dgm:cxn modelId="{213DC3BC-99F7-4FFE-AE70-580CCC1DFC16}" type="presOf" srcId="{AFF51495-7E51-4646-BF4A-591D447E3838}" destId="{5BCBBB6F-0D94-4990-9B1E-2B3F63A7A8CA}" srcOrd="0" destOrd="0" presId="urn:microsoft.com/office/officeart/2018/2/layout/IconCircleList"/>
    <dgm:cxn modelId="{607F5EE4-9137-4350-8DE6-65E4CA89A81A}" type="presOf" srcId="{60A9E203-5E61-46D5-92A9-FB7A59E7DDE6}" destId="{F89035E5-83B8-4CEC-95D7-A92629096A8F}" srcOrd="0" destOrd="0" presId="urn:microsoft.com/office/officeart/2018/2/layout/IconCircleList"/>
    <dgm:cxn modelId="{7C411BD0-6E63-4B40-AE3F-FF433DA54AFB}" type="presParOf" srcId="{B4741376-1A11-4984-A21F-36DF374732E7}" destId="{72A573C5-5DF9-4E0D-9909-65F1780D9A21}" srcOrd="0" destOrd="0" presId="urn:microsoft.com/office/officeart/2018/2/layout/IconCircleList"/>
    <dgm:cxn modelId="{B5CDB282-C7F3-48E6-BE6A-D026C2C3E8CB}" type="presParOf" srcId="{72A573C5-5DF9-4E0D-9909-65F1780D9A21}" destId="{30CB04DB-EE6F-4BF7-8020-D7C02629376D}" srcOrd="0" destOrd="0" presId="urn:microsoft.com/office/officeart/2018/2/layout/IconCircleList"/>
    <dgm:cxn modelId="{056CAE4B-1F6E-418E-A187-6343B0C7C7D3}" type="presParOf" srcId="{30CB04DB-EE6F-4BF7-8020-D7C02629376D}" destId="{C2159E24-8369-421D-93EC-08A412B42BC9}" srcOrd="0" destOrd="0" presId="urn:microsoft.com/office/officeart/2018/2/layout/IconCircleList"/>
    <dgm:cxn modelId="{8BF5826E-BD46-48E8-B405-67C179FBB2C5}" type="presParOf" srcId="{30CB04DB-EE6F-4BF7-8020-D7C02629376D}" destId="{4303629D-598B-447E-B299-85B6708C2129}" srcOrd="1" destOrd="0" presId="urn:microsoft.com/office/officeart/2018/2/layout/IconCircleList"/>
    <dgm:cxn modelId="{76DA215B-463A-4956-87A4-422A046C42F1}" type="presParOf" srcId="{30CB04DB-EE6F-4BF7-8020-D7C02629376D}" destId="{7D1E9996-BC3E-4C6D-A0C6-D625BD74C6F6}" srcOrd="2" destOrd="0" presId="urn:microsoft.com/office/officeart/2018/2/layout/IconCircleList"/>
    <dgm:cxn modelId="{50B8C54F-3F0F-4C18-B37C-538A4C6179D0}" type="presParOf" srcId="{30CB04DB-EE6F-4BF7-8020-D7C02629376D}" destId="{5BCBBB6F-0D94-4990-9B1E-2B3F63A7A8CA}" srcOrd="3" destOrd="0" presId="urn:microsoft.com/office/officeart/2018/2/layout/IconCircleList"/>
    <dgm:cxn modelId="{64A243EF-1BF3-4D76-8A4C-CA64A8BA9222}" type="presParOf" srcId="{72A573C5-5DF9-4E0D-9909-65F1780D9A21}" destId="{F89035E5-83B8-4CEC-95D7-A92629096A8F}" srcOrd="1" destOrd="0" presId="urn:microsoft.com/office/officeart/2018/2/layout/IconCircleList"/>
    <dgm:cxn modelId="{F47523BC-22A0-4A86-BA52-8030908AEFDD}" type="presParOf" srcId="{72A573C5-5DF9-4E0D-9909-65F1780D9A21}" destId="{34C743B5-187D-48E2-92A4-A3CB280C62B6}" srcOrd="2" destOrd="0" presId="urn:microsoft.com/office/officeart/2018/2/layout/IconCircleList"/>
    <dgm:cxn modelId="{44F16CE7-3591-40B6-9C50-FA5B62969EA4}" type="presParOf" srcId="{34C743B5-187D-48E2-92A4-A3CB280C62B6}" destId="{FF69B2B7-B9E8-4591-93ED-9D7E762C6808}" srcOrd="0" destOrd="0" presId="urn:microsoft.com/office/officeart/2018/2/layout/IconCircleList"/>
    <dgm:cxn modelId="{2004BD37-B28D-4DB0-9945-C5C05C10780D}" type="presParOf" srcId="{34C743B5-187D-48E2-92A4-A3CB280C62B6}" destId="{DDFDA50A-0146-4149-AECC-89CAB37D5D42}" srcOrd="1" destOrd="0" presId="urn:microsoft.com/office/officeart/2018/2/layout/IconCircleList"/>
    <dgm:cxn modelId="{07F846E6-D866-4BB0-BC0F-2879BA038B75}" type="presParOf" srcId="{34C743B5-187D-48E2-92A4-A3CB280C62B6}" destId="{46293B90-2F93-42FA-A80C-3D90F10A7BBF}" srcOrd="2" destOrd="0" presId="urn:microsoft.com/office/officeart/2018/2/layout/IconCircleList"/>
    <dgm:cxn modelId="{747B551B-1A15-48E1-9FEE-4580E9F2FA47}" type="presParOf" srcId="{34C743B5-187D-48E2-92A4-A3CB280C62B6}" destId="{F4BFA0A2-87E2-4110-BF24-5FCD8E6EA7B1}" srcOrd="3" destOrd="0" presId="urn:microsoft.com/office/officeart/2018/2/layout/IconCircleList"/>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E546DF1-EF26-4CDD-9AC4-8ABE8EF5326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395FEDE-4D71-43DD-A10A-25E242953DFD}">
      <dgm:prSet/>
      <dgm:spPr/>
      <dgm:t>
        <a:bodyPr/>
        <a:lstStyle/>
        <a:p>
          <a:pPr>
            <a:lnSpc>
              <a:spcPct val="100000"/>
            </a:lnSpc>
          </a:pPr>
          <a:r>
            <a:rPr lang="en-US"/>
            <a:t>Budget for a Position</a:t>
          </a:r>
        </a:p>
      </dgm:t>
    </dgm:pt>
    <dgm:pt modelId="{83DD9E25-D6C5-4BC0-A81E-A8170DAD4A29}" type="parTrans" cxnId="{37551BD9-17D2-44DB-A860-7C5EA88DEC0D}">
      <dgm:prSet/>
      <dgm:spPr/>
      <dgm:t>
        <a:bodyPr/>
        <a:lstStyle/>
        <a:p>
          <a:endParaRPr lang="en-US"/>
        </a:p>
      </dgm:t>
    </dgm:pt>
    <dgm:pt modelId="{878E22F6-3A24-47E3-A1F3-CC2205F83506}" type="sibTrans" cxnId="{37551BD9-17D2-44DB-A860-7C5EA88DEC0D}">
      <dgm:prSet/>
      <dgm:spPr/>
      <dgm:t>
        <a:bodyPr/>
        <a:lstStyle/>
        <a:p>
          <a:endParaRPr lang="en-US"/>
        </a:p>
      </dgm:t>
    </dgm:pt>
    <dgm:pt modelId="{46420508-99CE-4E04-A787-7B72F4E8424B}">
      <dgm:prSet/>
      <dgm:spPr/>
      <dgm:t>
        <a:bodyPr/>
        <a:lstStyle/>
        <a:p>
          <a:pPr>
            <a:lnSpc>
              <a:spcPct val="100000"/>
            </a:lnSpc>
          </a:pPr>
          <a:r>
            <a:rPr lang="en-US"/>
            <a:t>Hiring at a higher Salary</a:t>
          </a:r>
        </a:p>
      </dgm:t>
    </dgm:pt>
    <dgm:pt modelId="{C76EB61E-1B5B-412D-B770-A27D2B6B10AD}" type="parTrans" cxnId="{4A3B8F38-6473-4AB8-8E17-14E9E62EDB05}">
      <dgm:prSet/>
      <dgm:spPr/>
      <dgm:t>
        <a:bodyPr/>
        <a:lstStyle/>
        <a:p>
          <a:endParaRPr lang="en-US"/>
        </a:p>
      </dgm:t>
    </dgm:pt>
    <dgm:pt modelId="{5196672E-E3FB-491D-A7FD-89E46F8FAEBE}" type="sibTrans" cxnId="{4A3B8F38-6473-4AB8-8E17-14E9E62EDB05}">
      <dgm:prSet/>
      <dgm:spPr/>
      <dgm:t>
        <a:bodyPr/>
        <a:lstStyle/>
        <a:p>
          <a:endParaRPr lang="en-US"/>
        </a:p>
      </dgm:t>
    </dgm:pt>
    <dgm:pt modelId="{CE0EC6A4-E65D-4F7B-B089-A17A4FB9D9B7}">
      <dgm:prSet/>
      <dgm:spPr/>
      <dgm:t>
        <a:bodyPr/>
        <a:lstStyle/>
        <a:p>
          <a:pPr>
            <a:lnSpc>
              <a:spcPct val="100000"/>
            </a:lnSpc>
          </a:pPr>
          <a:r>
            <a:rPr lang="en-US"/>
            <a:t>Cost center is responsible for difference</a:t>
          </a:r>
        </a:p>
      </dgm:t>
    </dgm:pt>
    <dgm:pt modelId="{E2FB1AF7-409C-4A14-806D-2D30298F6300}" type="parTrans" cxnId="{18F89062-FB3E-4FDB-8025-FDDE2976A617}">
      <dgm:prSet/>
      <dgm:spPr/>
      <dgm:t>
        <a:bodyPr/>
        <a:lstStyle/>
        <a:p>
          <a:endParaRPr lang="en-US"/>
        </a:p>
      </dgm:t>
    </dgm:pt>
    <dgm:pt modelId="{0CFFE228-250B-4178-BD7F-D43319EA85CA}" type="sibTrans" cxnId="{18F89062-FB3E-4FDB-8025-FDDE2976A617}">
      <dgm:prSet/>
      <dgm:spPr/>
      <dgm:t>
        <a:bodyPr/>
        <a:lstStyle/>
        <a:p>
          <a:endParaRPr lang="en-US"/>
        </a:p>
      </dgm:t>
    </dgm:pt>
    <dgm:pt modelId="{007FF339-0130-4942-8E0C-62587512E71B}" type="pres">
      <dgm:prSet presAssocID="{DE546DF1-EF26-4CDD-9AC4-8ABE8EF53268}" presName="root" presStyleCnt="0">
        <dgm:presLayoutVars>
          <dgm:dir/>
          <dgm:resizeHandles val="exact"/>
        </dgm:presLayoutVars>
      </dgm:prSet>
      <dgm:spPr/>
    </dgm:pt>
    <dgm:pt modelId="{9FAE6B7D-7A61-40E4-9B5C-881360654D88}" type="pres">
      <dgm:prSet presAssocID="{2395FEDE-4D71-43DD-A10A-25E242953DFD}" presName="compNode" presStyleCnt="0"/>
      <dgm:spPr/>
    </dgm:pt>
    <dgm:pt modelId="{AF7146CE-0ECC-4EAD-B657-3993C504D64C}" type="pres">
      <dgm:prSet presAssocID="{2395FEDE-4D71-43DD-A10A-25E242953DFD}" presName="bgRect" presStyleLbl="bgShp" presStyleIdx="0" presStyleCnt="2"/>
      <dgm:spPr/>
    </dgm:pt>
    <dgm:pt modelId="{D837C277-AA5B-4105-93EC-76814AF0950A}" type="pres">
      <dgm:prSet presAssocID="{2395FEDE-4D71-43DD-A10A-25E242953DF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oney"/>
        </a:ext>
      </dgm:extLst>
    </dgm:pt>
    <dgm:pt modelId="{3DB626E4-B25C-46C6-9594-B0F4C62D473D}" type="pres">
      <dgm:prSet presAssocID="{2395FEDE-4D71-43DD-A10A-25E242953DFD}" presName="spaceRect" presStyleCnt="0"/>
      <dgm:spPr/>
    </dgm:pt>
    <dgm:pt modelId="{6C1CE176-0348-4011-B829-B4AEC98DEF6A}" type="pres">
      <dgm:prSet presAssocID="{2395FEDE-4D71-43DD-A10A-25E242953DFD}" presName="parTx" presStyleLbl="revTx" presStyleIdx="0" presStyleCnt="3">
        <dgm:presLayoutVars>
          <dgm:chMax val="0"/>
          <dgm:chPref val="0"/>
        </dgm:presLayoutVars>
      </dgm:prSet>
      <dgm:spPr/>
    </dgm:pt>
    <dgm:pt modelId="{A9D4077C-C8F8-43E8-8AFC-5E7D73981A31}" type="pres">
      <dgm:prSet presAssocID="{878E22F6-3A24-47E3-A1F3-CC2205F83506}" presName="sibTrans" presStyleCnt="0"/>
      <dgm:spPr/>
    </dgm:pt>
    <dgm:pt modelId="{7CF8608B-77FF-423C-9AB1-6333469EF275}" type="pres">
      <dgm:prSet presAssocID="{46420508-99CE-4E04-A787-7B72F4E8424B}" presName="compNode" presStyleCnt="0"/>
      <dgm:spPr/>
    </dgm:pt>
    <dgm:pt modelId="{056D15DC-A4A4-4BC8-AC47-5E9C5B0F1A33}" type="pres">
      <dgm:prSet presAssocID="{46420508-99CE-4E04-A787-7B72F4E8424B}" presName="bgRect" presStyleLbl="bgShp" presStyleIdx="1" presStyleCnt="2"/>
      <dgm:spPr/>
    </dgm:pt>
    <dgm:pt modelId="{C9728D09-ECB1-4DB3-B1F9-A1517345CDBE}" type="pres">
      <dgm:prSet presAssocID="{46420508-99CE-4E04-A787-7B72F4E8424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oins"/>
        </a:ext>
      </dgm:extLst>
    </dgm:pt>
    <dgm:pt modelId="{AAC09580-4FE4-48C8-A8D0-5942BA18419E}" type="pres">
      <dgm:prSet presAssocID="{46420508-99CE-4E04-A787-7B72F4E8424B}" presName="spaceRect" presStyleCnt="0"/>
      <dgm:spPr/>
    </dgm:pt>
    <dgm:pt modelId="{428AF245-896C-469B-A982-AD988589487E}" type="pres">
      <dgm:prSet presAssocID="{46420508-99CE-4E04-A787-7B72F4E8424B}" presName="parTx" presStyleLbl="revTx" presStyleIdx="1" presStyleCnt="3">
        <dgm:presLayoutVars>
          <dgm:chMax val="0"/>
          <dgm:chPref val="0"/>
        </dgm:presLayoutVars>
      </dgm:prSet>
      <dgm:spPr/>
    </dgm:pt>
    <dgm:pt modelId="{1C106132-A7EC-4F72-A64B-D8EBF8335FD6}" type="pres">
      <dgm:prSet presAssocID="{46420508-99CE-4E04-A787-7B72F4E8424B}" presName="desTx" presStyleLbl="revTx" presStyleIdx="2" presStyleCnt="3">
        <dgm:presLayoutVars/>
      </dgm:prSet>
      <dgm:spPr/>
    </dgm:pt>
  </dgm:ptLst>
  <dgm:cxnLst>
    <dgm:cxn modelId="{CE028801-4D1F-4F6A-AD98-9FA8CF8330F3}" type="presOf" srcId="{2395FEDE-4D71-43DD-A10A-25E242953DFD}" destId="{6C1CE176-0348-4011-B829-B4AEC98DEF6A}" srcOrd="0" destOrd="0" presId="urn:microsoft.com/office/officeart/2018/2/layout/IconVerticalSolidList"/>
    <dgm:cxn modelId="{1889B127-4253-4A3C-8424-43557421308C}" type="presOf" srcId="{46420508-99CE-4E04-A787-7B72F4E8424B}" destId="{428AF245-896C-469B-A982-AD988589487E}" srcOrd="0" destOrd="0" presId="urn:microsoft.com/office/officeart/2018/2/layout/IconVerticalSolidList"/>
    <dgm:cxn modelId="{06F7452E-5ACA-44EA-9AF9-FB1724AB9F05}" type="presOf" srcId="{CE0EC6A4-E65D-4F7B-B089-A17A4FB9D9B7}" destId="{1C106132-A7EC-4F72-A64B-D8EBF8335FD6}" srcOrd="0" destOrd="0" presId="urn:microsoft.com/office/officeart/2018/2/layout/IconVerticalSolidList"/>
    <dgm:cxn modelId="{4A3B8F38-6473-4AB8-8E17-14E9E62EDB05}" srcId="{DE546DF1-EF26-4CDD-9AC4-8ABE8EF53268}" destId="{46420508-99CE-4E04-A787-7B72F4E8424B}" srcOrd="1" destOrd="0" parTransId="{C76EB61E-1B5B-412D-B770-A27D2B6B10AD}" sibTransId="{5196672E-E3FB-491D-A7FD-89E46F8FAEBE}"/>
    <dgm:cxn modelId="{18F89062-FB3E-4FDB-8025-FDDE2976A617}" srcId="{46420508-99CE-4E04-A787-7B72F4E8424B}" destId="{CE0EC6A4-E65D-4F7B-B089-A17A4FB9D9B7}" srcOrd="0" destOrd="0" parTransId="{E2FB1AF7-409C-4A14-806D-2D30298F6300}" sibTransId="{0CFFE228-250B-4178-BD7F-D43319EA85CA}"/>
    <dgm:cxn modelId="{08B544A3-8BF3-43E8-B7E9-1B29BD31A904}" type="presOf" srcId="{DE546DF1-EF26-4CDD-9AC4-8ABE8EF53268}" destId="{007FF339-0130-4942-8E0C-62587512E71B}" srcOrd="0" destOrd="0" presId="urn:microsoft.com/office/officeart/2018/2/layout/IconVerticalSolidList"/>
    <dgm:cxn modelId="{37551BD9-17D2-44DB-A860-7C5EA88DEC0D}" srcId="{DE546DF1-EF26-4CDD-9AC4-8ABE8EF53268}" destId="{2395FEDE-4D71-43DD-A10A-25E242953DFD}" srcOrd="0" destOrd="0" parTransId="{83DD9E25-D6C5-4BC0-A81E-A8170DAD4A29}" sibTransId="{878E22F6-3A24-47E3-A1F3-CC2205F83506}"/>
    <dgm:cxn modelId="{646E8B86-C671-4AAB-B490-3E3492F912AE}" type="presParOf" srcId="{007FF339-0130-4942-8E0C-62587512E71B}" destId="{9FAE6B7D-7A61-40E4-9B5C-881360654D88}" srcOrd="0" destOrd="0" presId="urn:microsoft.com/office/officeart/2018/2/layout/IconVerticalSolidList"/>
    <dgm:cxn modelId="{F2AEB651-A421-42C5-9A20-12E454322DFD}" type="presParOf" srcId="{9FAE6B7D-7A61-40E4-9B5C-881360654D88}" destId="{AF7146CE-0ECC-4EAD-B657-3993C504D64C}" srcOrd="0" destOrd="0" presId="urn:microsoft.com/office/officeart/2018/2/layout/IconVerticalSolidList"/>
    <dgm:cxn modelId="{617664F3-D6AD-48A9-A1D5-942BC50A18CE}" type="presParOf" srcId="{9FAE6B7D-7A61-40E4-9B5C-881360654D88}" destId="{D837C277-AA5B-4105-93EC-76814AF0950A}" srcOrd="1" destOrd="0" presId="urn:microsoft.com/office/officeart/2018/2/layout/IconVerticalSolidList"/>
    <dgm:cxn modelId="{58462688-A5E4-4B7D-A749-74653186BA6B}" type="presParOf" srcId="{9FAE6B7D-7A61-40E4-9B5C-881360654D88}" destId="{3DB626E4-B25C-46C6-9594-B0F4C62D473D}" srcOrd="2" destOrd="0" presId="urn:microsoft.com/office/officeart/2018/2/layout/IconVerticalSolidList"/>
    <dgm:cxn modelId="{0FF0269D-D564-4348-8ABA-81709ED2B113}" type="presParOf" srcId="{9FAE6B7D-7A61-40E4-9B5C-881360654D88}" destId="{6C1CE176-0348-4011-B829-B4AEC98DEF6A}" srcOrd="3" destOrd="0" presId="urn:microsoft.com/office/officeart/2018/2/layout/IconVerticalSolidList"/>
    <dgm:cxn modelId="{88B11D17-1BD3-41BA-8258-4819249551FF}" type="presParOf" srcId="{007FF339-0130-4942-8E0C-62587512E71B}" destId="{A9D4077C-C8F8-43E8-8AFC-5E7D73981A31}" srcOrd="1" destOrd="0" presId="urn:microsoft.com/office/officeart/2018/2/layout/IconVerticalSolidList"/>
    <dgm:cxn modelId="{4B0C3C5F-181B-4C3B-AA30-300B492A93E1}" type="presParOf" srcId="{007FF339-0130-4942-8E0C-62587512E71B}" destId="{7CF8608B-77FF-423C-9AB1-6333469EF275}" srcOrd="2" destOrd="0" presId="urn:microsoft.com/office/officeart/2018/2/layout/IconVerticalSolidList"/>
    <dgm:cxn modelId="{0BB9027B-910D-4035-A1E3-D3B5D2FF173C}" type="presParOf" srcId="{7CF8608B-77FF-423C-9AB1-6333469EF275}" destId="{056D15DC-A4A4-4BC8-AC47-5E9C5B0F1A33}" srcOrd="0" destOrd="0" presId="urn:microsoft.com/office/officeart/2018/2/layout/IconVerticalSolidList"/>
    <dgm:cxn modelId="{C5F7A53B-5744-4A89-9349-3F0942D4E96A}" type="presParOf" srcId="{7CF8608B-77FF-423C-9AB1-6333469EF275}" destId="{C9728D09-ECB1-4DB3-B1F9-A1517345CDBE}" srcOrd="1" destOrd="0" presId="urn:microsoft.com/office/officeart/2018/2/layout/IconVerticalSolidList"/>
    <dgm:cxn modelId="{A9DAC0D6-9C4D-438C-86E6-D9141C3E8F25}" type="presParOf" srcId="{7CF8608B-77FF-423C-9AB1-6333469EF275}" destId="{AAC09580-4FE4-48C8-A8D0-5942BA18419E}" srcOrd="2" destOrd="0" presId="urn:microsoft.com/office/officeart/2018/2/layout/IconVerticalSolidList"/>
    <dgm:cxn modelId="{167A7F7F-08B2-4917-A189-884390D687ED}" type="presParOf" srcId="{7CF8608B-77FF-423C-9AB1-6333469EF275}" destId="{428AF245-896C-469B-A982-AD988589487E}" srcOrd="3" destOrd="0" presId="urn:microsoft.com/office/officeart/2018/2/layout/IconVerticalSolidList"/>
    <dgm:cxn modelId="{671BB863-94DB-4BD2-99B2-8609538D5278}" type="presParOf" srcId="{7CF8608B-77FF-423C-9AB1-6333469EF275}" destId="{1C106132-A7EC-4F72-A64B-D8EBF8335FD6}" srcOrd="4"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A20F083-05F1-4B19-8BC9-4C76859A113B}"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AFF51495-7E51-4646-BF4A-591D447E3838}">
      <dgm:prSet/>
      <dgm:spPr/>
      <dgm:t>
        <a:bodyPr/>
        <a:lstStyle/>
        <a:p>
          <a:pPr>
            <a:lnSpc>
              <a:spcPct val="100000"/>
            </a:lnSpc>
          </a:pPr>
          <a:r>
            <a:rPr lang="en-US" dirty="0"/>
            <a:t>PT Fac/Lecturers funded by Provost Budget Office</a:t>
          </a:r>
        </a:p>
      </dgm:t>
    </dgm:pt>
    <dgm:pt modelId="{4EE94FE4-D753-4A86-8086-654ECEA1167E}" type="parTrans" cxnId="{169E3F55-2B83-4385-9E14-DE3C7463680C}">
      <dgm:prSet/>
      <dgm:spPr/>
      <dgm:t>
        <a:bodyPr/>
        <a:lstStyle/>
        <a:p>
          <a:endParaRPr lang="en-US"/>
        </a:p>
      </dgm:t>
    </dgm:pt>
    <dgm:pt modelId="{60A9E203-5E61-46D5-92A9-FB7A59E7DDE6}" type="sibTrans" cxnId="{169E3F55-2B83-4385-9E14-DE3C7463680C}">
      <dgm:prSet/>
      <dgm:spPr/>
      <dgm:t>
        <a:bodyPr/>
        <a:lstStyle/>
        <a:p>
          <a:pPr>
            <a:lnSpc>
              <a:spcPct val="100000"/>
            </a:lnSpc>
          </a:pPr>
          <a:endParaRPr lang="en-US"/>
        </a:p>
      </dgm:t>
    </dgm:pt>
    <dgm:pt modelId="{CB235B47-5F78-43A1-BAA7-16EE516C7DE5}">
      <dgm:prSet/>
      <dgm:spPr/>
      <dgm:t>
        <a:bodyPr/>
        <a:lstStyle/>
        <a:p>
          <a:pPr>
            <a:lnSpc>
              <a:spcPct val="100000"/>
            </a:lnSpc>
          </a:pPr>
          <a:r>
            <a:rPr lang="en-US" dirty="0"/>
            <a:t>Except for Department Funded Faculty (502419)</a:t>
          </a:r>
        </a:p>
      </dgm:t>
    </dgm:pt>
    <dgm:pt modelId="{E0D3B9ED-E817-4C50-819D-83ED711DF271}" type="parTrans" cxnId="{8E1B4C83-E556-4085-B7AC-7C1709B38B94}">
      <dgm:prSet/>
      <dgm:spPr/>
      <dgm:t>
        <a:bodyPr/>
        <a:lstStyle/>
        <a:p>
          <a:endParaRPr lang="en-US"/>
        </a:p>
      </dgm:t>
    </dgm:pt>
    <dgm:pt modelId="{630AC020-CBAE-4D4E-BC61-3DDA29330058}" type="sibTrans" cxnId="{8E1B4C83-E556-4085-B7AC-7C1709B38B94}">
      <dgm:prSet/>
      <dgm:spPr/>
      <dgm:t>
        <a:bodyPr/>
        <a:lstStyle/>
        <a:p>
          <a:endParaRPr lang="en-US"/>
        </a:p>
      </dgm:t>
    </dgm:pt>
    <dgm:pt modelId="{B4741376-1A11-4984-A21F-36DF374732E7}" type="pres">
      <dgm:prSet presAssocID="{0A20F083-05F1-4B19-8BC9-4C76859A113B}" presName="root" presStyleCnt="0">
        <dgm:presLayoutVars>
          <dgm:dir/>
          <dgm:resizeHandles val="exact"/>
        </dgm:presLayoutVars>
      </dgm:prSet>
      <dgm:spPr/>
    </dgm:pt>
    <dgm:pt modelId="{72A573C5-5DF9-4E0D-9909-65F1780D9A21}" type="pres">
      <dgm:prSet presAssocID="{0A20F083-05F1-4B19-8BC9-4C76859A113B}" presName="container" presStyleCnt="0">
        <dgm:presLayoutVars>
          <dgm:dir/>
          <dgm:resizeHandles val="exact"/>
        </dgm:presLayoutVars>
      </dgm:prSet>
      <dgm:spPr/>
    </dgm:pt>
    <dgm:pt modelId="{30CB04DB-EE6F-4BF7-8020-D7C02629376D}" type="pres">
      <dgm:prSet presAssocID="{AFF51495-7E51-4646-BF4A-591D447E3838}" presName="compNode" presStyleCnt="0"/>
      <dgm:spPr/>
    </dgm:pt>
    <dgm:pt modelId="{C2159E24-8369-421D-93EC-08A412B42BC9}" type="pres">
      <dgm:prSet presAssocID="{AFF51495-7E51-4646-BF4A-591D447E3838}" presName="iconBgRect" presStyleLbl="bgShp" presStyleIdx="0" presStyleCnt="2"/>
      <dgm:spPr/>
    </dgm:pt>
    <dgm:pt modelId="{4303629D-598B-447E-B299-85B6708C2129}" type="pres">
      <dgm:prSet presAssocID="{AFF51495-7E51-4646-BF4A-591D447E383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oney"/>
        </a:ext>
      </dgm:extLst>
    </dgm:pt>
    <dgm:pt modelId="{7D1E9996-BC3E-4C6D-A0C6-D625BD74C6F6}" type="pres">
      <dgm:prSet presAssocID="{AFF51495-7E51-4646-BF4A-591D447E3838}" presName="spaceRect" presStyleCnt="0"/>
      <dgm:spPr/>
    </dgm:pt>
    <dgm:pt modelId="{5BCBBB6F-0D94-4990-9B1E-2B3F63A7A8CA}" type="pres">
      <dgm:prSet presAssocID="{AFF51495-7E51-4646-BF4A-591D447E3838}" presName="textRect" presStyleLbl="revTx" presStyleIdx="0" presStyleCnt="2">
        <dgm:presLayoutVars>
          <dgm:chMax val="1"/>
          <dgm:chPref val="1"/>
        </dgm:presLayoutVars>
      </dgm:prSet>
      <dgm:spPr/>
    </dgm:pt>
    <dgm:pt modelId="{F89035E5-83B8-4CEC-95D7-A92629096A8F}" type="pres">
      <dgm:prSet presAssocID="{60A9E203-5E61-46D5-92A9-FB7A59E7DDE6}" presName="sibTrans" presStyleLbl="sibTrans2D1" presStyleIdx="0" presStyleCnt="0"/>
      <dgm:spPr/>
    </dgm:pt>
    <dgm:pt modelId="{34C743B5-187D-48E2-92A4-A3CB280C62B6}" type="pres">
      <dgm:prSet presAssocID="{CB235B47-5F78-43A1-BAA7-16EE516C7DE5}" presName="compNode" presStyleCnt="0"/>
      <dgm:spPr/>
    </dgm:pt>
    <dgm:pt modelId="{FF69B2B7-B9E8-4591-93ED-9D7E762C6808}" type="pres">
      <dgm:prSet presAssocID="{CB235B47-5F78-43A1-BAA7-16EE516C7DE5}" presName="iconBgRect" presStyleLbl="bgShp" presStyleIdx="1" presStyleCnt="2"/>
      <dgm:spPr/>
    </dgm:pt>
    <dgm:pt modelId="{DDFDA50A-0146-4149-AECC-89CAB37D5D42}" type="pres">
      <dgm:prSet presAssocID="{CB235B47-5F78-43A1-BAA7-16EE516C7DE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oins"/>
        </a:ext>
      </dgm:extLst>
    </dgm:pt>
    <dgm:pt modelId="{46293B90-2F93-42FA-A80C-3D90F10A7BBF}" type="pres">
      <dgm:prSet presAssocID="{CB235B47-5F78-43A1-BAA7-16EE516C7DE5}" presName="spaceRect" presStyleCnt="0"/>
      <dgm:spPr/>
    </dgm:pt>
    <dgm:pt modelId="{F4BFA0A2-87E2-4110-BF24-5FCD8E6EA7B1}" type="pres">
      <dgm:prSet presAssocID="{CB235B47-5F78-43A1-BAA7-16EE516C7DE5}" presName="textRect" presStyleLbl="revTx" presStyleIdx="1" presStyleCnt="2">
        <dgm:presLayoutVars>
          <dgm:chMax val="1"/>
          <dgm:chPref val="1"/>
        </dgm:presLayoutVars>
      </dgm:prSet>
      <dgm:spPr/>
    </dgm:pt>
  </dgm:ptLst>
  <dgm:cxnLst>
    <dgm:cxn modelId="{169E3F55-2B83-4385-9E14-DE3C7463680C}" srcId="{0A20F083-05F1-4B19-8BC9-4C76859A113B}" destId="{AFF51495-7E51-4646-BF4A-591D447E3838}" srcOrd="0" destOrd="0" parTransId="{4EE94FE4-D753-4A86-8086-654ECEA1167E}" sibTransId="{60A9E203-5E61-46D5-92A9-FB7A59E7DDE6}"/>
    <dgm:cxn modelId="{8E1B4C83-E556-4085-B7AC-7C1709B38B94}" srcId="{0A20F083-05F1-4B19-8BC9-4C76859A113B}" destId="{CB235B47-5F78-43A1-BAA7-16EE516C7DE5}" srcOrd="1" destOrd="0" parTransId="{E0D3B9ED-E817-4C50-819D-83ED711DF271}" sibTransId="{630AC020-CBAE-4D4E-BC61-3DDA29330058}"/>
    <dgm:cxn modelId="{7AFB4C93-9827-4EB0-B7D3-A15C1F529149}" type="presOf" srcId="{CB235B47-5F78-43A1-BAA7-16EE516C7DE5}" destId="{F4BFA0A2-87E2-4110-BF24-5FCD8E6EA7B1}" srcOrd="0" destOrd="0" presId="urn:microsoft.com/office/officeart/2018/2/layout/IconCircleList"/>
    <dgm:cxn modelId="{E10C9B96-4D84-415C-9866-DCF55440A2D4}" type="presOf" srcId="{0A20F083-05F1-4B19-8BC9-4C76859A113B}" destId="{B4741376-1A11-4984-A21F-36DF374732E7}" srcOrd="0" destOrd="0" presId="urn:microsoft.com/office/officeart/2018/2/layout/IconCircleList"/>
    <dgm:cxn modelId="{213DC3BC-99F7-4FFE-AE70-580CCC1DFC16}" type="presOf" srcId="{AFF51495-7E51-4646-BF4A-591D447E3838}" destId="{5BCBBB6F-0D94-4990-9B1E-2B3F63A7A8CA}" srcOrd="0" destOrd="0" presId="urn:microsoft.com/office/officeart/2018/2/layout/IconCircleList"/>
    <dgm:cxn modelId="{607F5EE4-9137-4350-8DE6-65E4CA89A81A}" type="presOf" srcId="{60A9E203-5E61-46D5-92A9-FB7A59E7DDE6}" destId="{F89035E5-83B8-4CEC-95D7-A92629096A8F}" srcOrd="0" destOrd="0" presId="urn:microsoft.com/office/officeart/2018/2/layout/IconCircleList"/>
    <dgm:cxn modelId="{7C411BD0-6E63-4B40-AE3F-FF433DA54AFB}" type="presParOf" srcId="{B4741376-1A11-4984-A21F-36DF374732E7}" destId="{72A573C5-5DF9-4E0D-9909-65F1780D9A21}" srcOrd="0" destOrd="0" presId="urn:microsoft.com/office/officeart/2018/2/layout/IconCircleList"/>
    <dgm:cxn modelId="{B5CDB282-C7F3-48E6-BE6A-D026C2C3E8CB}" type="presParOf" srcId="{72A573C5-5DF9-4E0D-9909-65F1780D9A21}" destId="{30CB04DB-EE6F-4BF7-8020-D7C02629376D}" srcOrd="0" destOrd="0" presId="urn:microsoft.com/office/officeart/2018/2/layout/IconCircleList"/>
    <dgm:cxn modelId="{056CAE4B-1F6E-418E-A187-6343B0C7C7D3}" type="presParOf" srcId="{30CB04DB-EE6F-4BF7-8020-D7C02629376D}" destId="{C2159E24-8369-421D-93EC-08A412B42BC9}" srcOrd="0" destOrd="0" presId="urn:microsoft.com/office/officeart/2018/2/layout/IconCircleList"/>
    <dgm:cxn modelId="{8BF5826E-BD46-48E8-B405-67C179FBB2C5}" type="presParOf" srcId="{30CB04DB-EE6F-4BF7-8020-D7C02629376D}" destId="{4303629D-598B-447E-B299-85B6708C2129}" srcOrd="1" destOrd="0" presId="urn:microsoft.com/office/officeart/2018/2/layout/IconCircleList"/>
    <dgm:cxn modelId="{76DA215B-463A-4956-87A4-422A046C42F1}" type="presParOf" srcId="{30CB04DB-EE6F-4BF7-8020-D7C02629376D}" destId="{7D1E9996-BC3E-4C6D-A0C6-D625BD74C6F6}" srcOrd="2" destOrd="0" presId="urn:microsoft.com/office/officeart/2018/2/layout/IconCircleList"/>
    <dgm:cxn modelId="{50B8C54F-3F0F-4C18-B37C-538A4C6179D0}" type="presParOf" srcId="{30CB04DB-EE6F-4BF7-8020-D7C02629376D}" destId="{5BCBBB6F-0D94-4990-9B1E-2B3F63A7A8CA}" srcOrd="3" destOrd="0" presId="urn:microsoft.com/office/officeart/2018/2/layout/IconCircleList"/>
    <dgm:cxn modelId="{64A243EF-1BF3-4D76-8A4C-CA64A8BA9222}" type="presParOf" srcId="{72A573C5-5DF9-4E0D-9909-65F1780D9A21}" destId="{F89035E5-83B8-4CEC-95D7-A92629096A8F}" srcOrd="1" destOrd="0" presId="urn:microsoft.com/office/officeart/2018/2/layout/IconCircleList"/>
    <dgm:cxn modelId="{F47523BC-22A0-4A86-BA52-8030908AEFDD}" type="presParOf" srcId="{72A573C5-5DF9-4E0D-9909-65F1780D9A21}" destId="{34C743B5-187D-48E2-92A4-A3CB280C62B6}" srcOrd="2" destOrd="0" presId="urn:microsoft.com/office/officeart/2018/2/layout/IconCircleList"/>
    <dgm:cxn modelId="{44F16CE7-3591-40B6-9C50-FA5B62969EA4}" type="presParOf" srcId="{34C743B5-187D-48E2-92A4-A3CB280C62B6}" destId="{FF69B2B7-B9E8-4591-93ED-9D7E762C6808}" srcOrd="0" destOrd="0" presId="urn:microsoft.com/office/officeart/2018/2/layout/IconCircleList"/>
    <dgm:cxn modelId="{2004BD37-B28D-4DB0-9945-C5C05C10780D}" type="presParOf" srcId="{34C743B5-187D-48E2-92A4-A3CB280C62B6}" destId="{DDFDA50A-0146-4149-AECC-89CAB37D5D42}" srcOrd="1" destOrd="0" presId="urn:microsoft.com/office/officeart/2018/2/layout/IconCircleList"/>
    <dgm:cxn modelId="{07F846E6-D866-4BB0-BC0F-2879BA038B75}" type="presParOf" srcId="{34C743B5-187D-48E2-92A4-A3CB280C62B6}" destId="{46293B90-2F93-42FA-A80C-3D90F10A7BBF}" srcOrd="2" destOrd="0" presId="urn:microsoft.com/office/officeart/2018/2/layout/IconCircleList"/>
    <dgm:cxn modelId="{747B551B-1A15-48E1-9FEE-4580E9F2FA47}" type="presParOf" srcId="{34C743B5-187D-48E2-92A4-A3CB280C62B6}" destId="{F4BFA0A2-87E2-4110-BF24-5FCD8E6EA7B1}" srcOrd="3" destOrd="0" presId="urn:microsoft.com/office/officeart/2018/2/layout/Icon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A20F083-05F1-4B19-8BC9-4C76859A113B}"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AFF51495-7E51-4646-BF4A-591D447E3838}">
      <dgm:prSet/>
      <dgm:spPr/>
      <dgm:t>
        <a:bodyPr/>
        <a:lstStyle/>
        <a:p>
          <a:pPr>
            <a:lnSpc>
              <a:spcPct val="100000"/>
            </a:lnSpc>
          </a:pPr>
          <a:r>
            <a:rPr lang="en-US" dirty="0"/>
            <a:t>Remaining budget balances are NOT carried over to the next fiscal year</a:t>
          </a:r>
        </a:p>
      </dgm:t>
    </dgm:pt>
    <dgm:pt modelId="{4EE94FE4-D753-4A86-8086-654ECEA1167E}" type="parTrans" cxnId="{169E3F55-2B83-4385-9E14-DE3C7463680C}">
      <dgm:prSet/>
      <dgm:spPr/>
      <dgm:t>
        <a:bodyPr/>
        <a:lstStyle/>
        <a:p>
          <a:endParaRPr lang="en-US"/>
        </a:p>
      </dgm:t>
    </dgm:pt>
    <dgm:pt modelId="{60A9E203-5E61-46D5-92A9-FB7A59E7DDE6}" type="sibTrans" cxnId="{169E3F55-2B83-4385-9E14-DE3C7463680C}">
      <dgm:prSet/>
      <dgm:spPr/>
      <dgm:t>
        <a:bodyPr/>
        <a:lstStyle/>
        <a:p>
          <a:pPr>
            <a:lnSpc>
              <a:spcPct val="100000"/>
            </a:lnSpc>
          </a:pPr>
          <a:endParaRPr lang="en-US"/>
        </a:p>
      </dgm:t>
    </dgm:pt>
    <dgm:pt modelId="{CB235B47-5F78-43A1-BAA7-16EE516C7DE5}">
      <dgm:prSet/>
      <dgm:spPr/>
      <dgm:t>
        <a:bodyPr/>
        <a:lstStyle/>
        <a:p>
          <a:pPr>
            <a:lnSpc>
              <a:spcPct val="100000"/>
            </a:lnSpc>
          </a:pPr>
          <a:r>
            <a:rPr lang="en-US" dirty="0"/>
            <a:t>State support cost centers can only transfer their budget to other state support cost centers</a:t>
          </a:r>
        </a:p>
      </dgm:t>
    </dgm:pt>
    <dgm:pt modelId="{E0D3B9ED-E817-4C50-819D-83ED711DF271}" type="parTrans" cxnId="{8E1B4C83-E556-4085-B7AC-7C1709B38B94}">
      <dgm:prSet/>
      <dgm:spPr/>
      <dgm:t>
        <a:bodyPr/>
        <a:lstStyle/>
        <a:p>
          <a:endParaRPr lang="en-US"/>
        </a:p>
      </dgm:t>
    </dgm:pt>
    <dgm:pt modelId="{630AC020-CBAE-4D4E-BC61-3DDA29330058}" type="sibTrans" cxnId="{8E1B4C83-E556-4085-B7AC-7C1709B38B94}">
      <dgm:prSet/>
      <dgm:spPr/>
      <dgm:t>
        <a:bodyPr/>
        <a:lstStyle/>
        <a:p>
          <a:endParaRPr lang="en-US"/>
        </a:p>
      </dgm:t>
    </dgm:pt>
    <dgm:pt modelId="{B4741376-1A11-4984-A21F-36DF374732E7}" type="pres">
      <dgm:prSet presAssocID="{0A20F083-05F1-4B19-8BC9-4C76859A113B}" presName="root" presStyleCnt="0">
        <dgm:presLayoutVars>
          <dgm:dir/>
          <dgm:resizeHandles val="exact"/>
        </dgm:presLayoutVars>
      </dgm:prSet>
      <dgm:spPr/>
    </dgm:pt>
    <dgm:pt modelId="{72A573C5-5DF9-4E0D-9909-65F1780D9A21}" type="pres">
      <dgm:prSet presAssocID="{0A20F083-05F1-4B19-8BC9-4C76859A113B}" presName="container" presStyleCnt="0">
        <dgm:presLayoutVars>
          <dgm:dir/>
          <dgm:resizeHandles val="exact"/>
        </dgm:presLayoutVars>
      </dgm:prSet>
      <dgm:spPr/>
    </dgm:pt>
    <dgm:pt modelId="{30CB04DB-EE6F-4BF7-8020-D7C02629376D}" type="pres">
      <dgm:prSet presAssocID="{AFF51495-7E51-4646-BF4A-591D447E3838}" presName="compNode" presStyleCnt="0"/>
      <dgm:spPr/>
    </dgm:pt>
    <dgm:pt modelId="{C2159E24-8369-421D-93EC-08A412B42BC9}" type="pres">
      <dgm:prSet presAssocID="{AFF51495-7E51-4646-BF4A-591D447E3838}" presName="iconBgRect" presStyleLbl="bgShp" presStyleIdx="0" presStyleCnt="2"/>
      <dgm:spPr/>
    </dgm:pt>
    <dgm:pt modelId="{4303629D-598B-447E-B299-85B6708C2129}" type="pres">
      <dgm:prSet presAssocID="{AFF51495-7E51-4646-BF4A-591D447E383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oney"/>
        </a:ext>
      </dgm:extLst>
    </dgm:pt>
    <dgm:pt modelId="{7D1E9996-BC3E-4C6D-A0C6-D625BD74C6F6}" type="pres">
      <dgm:prSet presAssocID="{AFF51495-7E51-4646-BF4A-591D447E3838}" presName="spaceRect" presStyleCnt="0"/>
      <dgm:spPr/>
    </dgm:pt>
    <dgm:pt modelId="{5BCBBB6F-0D94-4990-9B1E-2B3F63A7A8CA}" type="pres">
      <dgm:prSet presAssocID="{AFF51495-7E51-4646-BF4A-591D447E3838}" presName="textRect" presStyleLbl="revTx" presStyleIdx="0" presStyleCnt="2">
        <dgm:presLayoutVars>
          <dgm:chMax val="1"/>
          <dgm:chPref val="1"/>
        </dgm:presLayoutVars>
      </dgm:prSet>
      <dgm:spPr/>
    </dgm:pt>
    <dgm:pt modelId="{F89035E5-83B8-4CEC-95D7-A92629096A8F}" type="pres">
      <dgm:prSet presAssocID="{60A9E203-5E61-46D5-92A9-FB7A59E7DDE6}" presName="sibTrans" presStyleLbl="sibTrans2D1" presStyleIdx="0" presStyleCnt="0"/>
      <dgm:spPr/>
    </dgm:pt>
    <dgm:pt modelId="{34C743B5-187D-48E2-92A4-A3CB280C62B6}" type="pres">
      <dgm:prSet presAssocID="{CB235B47-5F78-43A1-BAA7-16EE516C7DE5}" presName="compNode" presStyleCnt="0"/>
      <dgm:spPr/>
    </dgm:pt>
    <dgm:pt modelId="{FF69B2B7-B9E8-4591-93ED-9D7E762C6808}" type="pres">
      <dgm:prSet presAssocID="{CB235B47-5F78-43A1-BAA7-16EE516C7DE5}" presName="iconBgRect" presStyleLbl="bgShp" presStyleIdx="1" presStyleCnt="2"/>
      <dgm:spPr/>
    </dgm:pt>
    <dgm:pt modelId="{DDFDA50A-0146-4149-AECC-89CAB37D5D42}" type="pres">
      <dgm:prSet presAssocID="{CB235B47-5F78-43A1-BAA7-16EE516C7DE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oins"/>
        </a:ext>
      </dgm:extLst>
    </dgm:pt>
    <dgm:pt modelId="{46293B90-2F93-42FA-A80C-3D90F10A7BBF}" type="pres">
      <dgm:prSet presAssocID="{CB235B47-5F78-43A1-BAA7-16EE516C7DE5}" presName="spaceRect" presStyleCnt="0"/>
      <dgm:spPr/>
    </dgm:pt>
    <dgm:pt modelId="{F4BFA0A2-87E2-4110-BF24-5FCD8E6EA7B1}" type="pres">
      <dgm:prSet presAssocID="{CB235B47-5F78-43A1-BAA7-16EE516C7DE5}" presName="textRect" presStyleLbl="revTx" presStyleIdx="1" presStyleCnt="2">
        <dgm:presLayoutVars>
          <dgm:chMax val="1"/>
          <dgm:chPref val="1"/>
        </dgm:presLayoutVars>
      </dgm:prSet>
      <dgm:spPr/>
    </dgm:pt>
  </dgm:ptLst>
  <dgm:cxnLst>
    <dgm:cxn modelId="{169E3F55-2B83-4385-9E14-DE3C7463680C}" srcId="{0A20F083-05F1-4B19-8BC9-4C76859A113B}" destId="{AFF51495-7E51-4646-BF4A-591D447E3838}" srcOrd="0" destOrd="0" parTransId="{4EE94FE4-D753-4A86-8086-654ECEA1167E}" sibTransId="{60A9E203-5E61-46D5-92A9-FB7A59E7DDE6}"/>
    <dgm:cxn modelId="{8E1B4C83-E556-4085-B7AC-7C1709B38B94}" srcId="{0A20F083-05F1-4B19-8BC9-4C76859A113B}" destId="{CB235B47-5F78-43A1-BAA7-16EE516C7DE5}" srcOrd="1" destOrd="0" parTransId="{E0D3B9ED-E817-4C50-819D-83ED711DF271}" sibTransId="{630AC020-CBAE-4D4E-BC61-3DDA29330058}"/>
    <dgm:cxn modelId="{7AFB4C93-9827-4EB0-B7D3-A15C1F529149}" type="presOf" srcId="{CB235B47-5F78-43A1-BAA7-16EE516C7DE5}" destId="{F4BFA0A2-87E2-4110-BF24-5FCD8E6EA7B1}" srcOrd="0" destOrd="0" presId="urn:microsoft.com/office/officeart/2018/2/layout/IconCircleList"/>
    <dgm:cxn modelId="{E10C9B96-4D84-415C-9866-DCF55440A2D4}" type="presOf" srcId="{0A20F083-05F1-4B19-8BC9-4C76859A113B}" destId="{B4741376-1A11-4984-A21F-36DF374732E7}" srcOrd="0" destOrd="0" presId="urn:microsoft.com/office/officeart/2018/2/layout/IconCircleList"/>
    <dgm:cxn modelId="{213DC3BC-99F7-4FFE-AE70-580CCC1DFC16}" type="presOf" srcId="{AFF51495-7E51-4646-BF4A-591D447E3838}" destId="{5BCBBB6F-0D94-4990-9B1E-2B3F63A7A8CA}" srcOrd="0" destOrd="0" presId="urn:microsoft.com/office/officeart/2018/2/layout/IconCircleList"/>
    <dgm:cxn modelId="{607F5EE4-9137-4350-8DE6-65E4CA89A81A}" type="presOf" srcId="{60A9E203-5E61-46D5-92A9-FB7A59E7DDE6}" destId="{F89035E5-83B8-4CEC-95D7-A92629096A8F}" srcOrd="0" destOrd="0" presId="urn:microsoft.com/office/officeart/2018/2/layout/IconCircleList"/>
    <dgm:cxn modelId="{7C411BD0-6E63-4B40-AE3F-FF433DA54AFB}" type="presParOf" srcId="{B4741376-1A11-4984-A21F-36DF374732E7}" destId="{72A573C5-5DF9-4E0D-9909-65F1780D9A21}" srcOrd="0" destOrd="0" presId="urn:microsoft.com/office/officeart/2018/2/layout/IconCircleList"/>
    <dgm:cxn modelId="{B5CDB282-C7F3-48E6-BE6A-D026C2C3E8CB}" type="presParOf" srcId="{72A573C5-5DF9-4E0D-9909-65F1780D9A21}" destId="{30CB04DB-EE6F-4BF7-8020-D7C02629376D}" srcOrd="0" destOrd="0" presId="urn:microsoft.com/office/officeart/2018/2/layout/IconCircleList"/>
    <dgm:cxn modelId="{056CAE4B-1F6E-418E-A187-6343B0C7C7D3}" type="presParOf" srcId="{30CB04DB-EE6F-4BF7-8020-D7C02629376D}" destId="{C2159E24-8369-421D-93EC-08A412B42BC9}" srcOrd="0" destOrd="0" presId="urn:microsoft.com/office/officeart/2018/2/layout/IconCircleList"/>
    <dgm:cxn modelId="{8BF5826E-BD46-48E8-B405-67C179FBB2C5}" type="presParOf" srcId="{30CB04DB-EE6F-4BF7-8020-D7C02629376D}" destId="{4303629D-598B-447E-B299-85B6708C2129}" srcOrd="1" destOrd="0" presId="urn:microsoft.com/office/officeart/2018/2/layout/IconCircleList"/>
    <dgm:cxn modelId="{76DA215B-463A-4956-87A4-422A046C42F1}" type="presParOf" srcId="{30CB04DB-EE6F-4BF7-8020-D7C02629376D}" destId="{7D1E9996-BC3E-4C6D-A0C6-D625BD74C6F6}" srcOrd="2" destOrd="0" presId="urn:microsoft.com/office/officeart/2018/2/layout/IconCircleList"/>
    <dgm:cxn modelId="{50B8C54F-3F0F-4C18-B37C-538A4C6179D0}" type="presParOf" srcId="{30CB04DB-EE6F-4BF7-8020-D7C02629376D}" destId="{5BCBBB6F-0D94-4990-9B1E-2B3F63A7A8CA}" srcOrd="3" destOrd="0" presId="urn:microsoft.com/office/officeart/2018/2/layout/IconCircleList"/>
    <dgm:cxn modelId="{64A243EF-1BF3-4D76-8A4C-CA64A8BA9222}" type="presParOf" srcId="{72A573C5-5DF9-4E0D-9909-65F1780D9A21}" destId="{F89035E5-83B8-4CEC-95D7-A92629096A8F}" srcOrd="1" destOrd="0" presId="urn:microsoft.com/office/officeart/2018/2/layout/IconCircleList"/>
    <dgm:cxn modelId="{F47523BC-22A0-4A86-BA52-8030908AEFDD}" type="presParOf" srcId="{72A573C5-5DF9-4E0D-9909-65F1780D9A21}" destId="{34C743B5-187D-48E2-92A4-A3CB280C62B6}" srcOrd="2" destOrd="0" presId="urn:microsoft.com/office/officeart/2018/2/layout/IconCircleList"/>
    <dgm:cxn modelId="{44F16CE7-3591-40B6-9C50-FA5B62969EA4}" type="presParOf" srcId="{34C743B5-187D-48E2-92A4-A3CB280C62B6}" destId="{FF69B2B7-B9E8-4591-93ED-9D7E762C6808}" srcOrd="0" destOrd="0" presId="urn:microsoft.com/office/officeart/2018/2/layout/IconCircleList"/>
    <dgm:cxn modelId="{2004BD37-B28D-4DB0-9945-C5C05C10780D}" type="presParOf" srcId="{34C743B5-187D-48E2-92A4-A3CB280C62B6}" destId="{DDFDA50A-0146-4149-AECC-89CAB37D5D42}" srcOrd="1" destOrd="0" presId="urn:microsoft.com/office/officeart/2018/2/layout/IconCircleList"/>
    <dgm:cxn modelId="{07F846E6-D866-4BB0-BC0F-2879BA038B75}" type="presParOf" srcId="{34C743B5-187D-48E2-92A4-A3CB280C62B6}" destId="{46293B90-2F93-42FA-A80C-3D90F10A7BBF}" srcOrd="2" destOrd="0" presId="urn:microsoft.com/office/officeart/2018/2/layout/IconCircleList"/>
    <dgm:cxn modelId="{747B551B-1A15-48E1-9FEE-4580E9F2FA47}" type="presParOf" srcId="{34C743B5-187D-48E2-92A4-A3CB280C62B6}" destId="{F4BFA0A2-87E2-4110-BF24-5FCD8E6EA7B1}" srcOrd="3" destOrd="0" presId="urn:microsoft.com/office/officeart/2018/2/layout/Icon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26D599-A2CC-49A2-8B47-300C44991394}">
      <dsp:nvSpPr>
        <dsp:cNvPr id="0" name=""/>
        <dsp:cNvSpPr/>
      </dsp:nvSpPr>
      <dsp:spPr>
        <a:xfrm>
          <a:off x="718664" y="202202"/>
          <a:ext cx="1955812" cy="1955812"/>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371D4F-2C93-45C0-B181-4847AC24A38B}">
      <dsp:nvSpPr>
        <dsp:cNvPr id="0" name=""/>
        <dsp:cNvSpPr/>
      </dsp:nvSpPr>
      <dsp:spPr>
        <a:xfrm>
          <a:off x="1135476" y="619014"/>
          <a:ext cx="1122187" cy="1122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C4E50B5-5140-4E99-90CB-3CF55B25DB78}">
      <dsp:nvSpPr>
        <dsp:cNvPr id="0" name=""/>
        <dsp:cNvSpPr/>
      </dsp:nvSpPr>
      <dsp:spPr>
        <a:xfrm>
          <a:off x="93445" y="27672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a:t>Provides strong foundation</a:t>
          </a:r>
        </a:p>
      </dsp:txBody>
      <dsp:txXfrm>
        <a:off x="93445" y="2767202"/>
        <a:ext cx="3206250" cy="720000"/>
      </dsp:txXfrm>
    </dsp:sp>
    <dsp:sp modelId="{CE6948F0-C5E6-4761-8011-EA8C299734C0}">
      <dsp:nvSpPr>
        <dsp:cNvPr id="0" name=""/>
        <dsp:cNvSpPr/>
      </dsp:nvSpPr>
      <dsp:spPr>
        <a:xfrm>
          <a:off x="4486008" y="202202"/>
          <a:ext cx="1955812" cy="1955812"/>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E93CF6-E0D4-4C32-A20D-5E5E4C7EC3C1}">
      <dsp:nvSpPr>
        <dsp:cNvPr id="0" name=""/>
        <dsp:cNvSpPr/>
      </dsp:nvSpPr>
      <dsp:spPr>
        <a:xfrm>
          <a:off x="4902820" y="619014"/>
          <a:ext cx="1122187" cy="1122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B98F752-8035-4575-B2B4-750A177A7A9C}">
      <dsp:nvSpPr>
        <dsp:cNvPr id="0" name=""/>
        <dsp:cNvSpPr/>
      </dsp:nvSpPr>
      <dsp:spPr>
        <a:xfrm>
          <a:off x="3860789" y="27672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a:t>Reports are easier to read </a:t>
          </a:r>
        </a:p>
      </dsp:txBody>
      <dsp:txXfrm>
        <a:off x="3860789" y="2767202"/>
        <a:ext cx="3206250" cy="720000"/>
      </dsp:txXfrm>
    </dsp:sp>
    <dsp:sp modelId="{F577F866-BE70-493D-82B3-6C7A10C23526}">
      <dsp:nvSpPr>
        <dsp:cNvPr id="0" name=""/>
        <dsp:cNvSpPr/>
      </dsp:nvSpPr>
      <dsp:spPr>
        <a:xfrm>
          <a:off x="8253352" y="202202"/>
          <a:ext cx="1955812" cy="1955812"/>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F1ADEA-4232-44DB-896E-DAF2EBCF9F64}">
      <dsp:nvSpPr>
        <dsp:cNvPr id="0" name=""/>
        <dsp:cNvSpPr/>
      </dsp:nvSpPr>
      <dsp:spPr>
        <a:xfrm>
          <a:off x="8670164" y="619014"/>
          <a:ext cx="1122187" cy="1122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B802E5-5A51-495F-98BF-49C83973854D}">
      <dsp:nvSpPr>
        <dsp:cNvPr id="0" name=""/>
        <dsp:cNvSpPr/>
      </dsp:nvSpPr>
      <dsp:spPr>
        <a:xfrm>
          <a:off x="7628133" y="27672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a:t>Projections can be made more quickly</a:t>
          </a:r>
        </a:p>
      </dsp:txBody>
      <dsp:txXfrm>
        <a:off x="7628133" y="2767202"/>
        <a:ext cx="320625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BC4918-912D-41D9-BE12-BB6ADB6F2D14}">
      <dsp:nvSpPr>
        <dsp:cNvPr id="0" name=""/>
        <dsp:cNvSpPr/>
      </dsp:nvSpPr>
      <dsp:spPr>
        <a:xfrm>
          <a:off x="0" y="531"/>
          <a:ext cx="10877166"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54D039-4DD7-4FD2-9FF6-9337B152AF59}">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0F0BCD-E52F-457A-B446-89F6830EBCEA}">
      <dsp:nvSpPr>
        <dsp:cNvPr id="0" name=""/>
        <dsp:cNvSpPr/>
      </dsp:nvSpPr>
      <dsp:spPr>
        <a:xfrm>
          <a:off x="1435590" y="531"/>
          <a:ext cx="4894724"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a:t>November - February </a:t>
          </a:r>
        </a:p>
      </dsp:txBody>
      <dsp:txXfrm>
        <a:off x="1435590" y="531"/>
        <a:ext cx="4894724" cy="1242935"/>
      </dsp:txXfrm>
    </dsp:sp>
    <dsp:sp modelId="{C6DEB41B-AB65-481A-AADE-9C9B3FE7E6AD}">
      <dsp:nvSpPr>
        <dsp:cNvPr id="0" name=""/>
        <dsp:cNvSpPr/>
      </dsp:nvSpPr>
      <dsp:spPr>
        <a:xfrm>
          <a:off x="6330315" y="531"/>
          <a:ext cx="4546850"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622300">
            <a:lnSpc>
              <a:spcPct val="100000"/>
            </a:lnSpc>
            <a:spcBef>
              <a:spcPct val="0"/>
            </a:spcBef>
            <a:spcAft>
              <a:spcPct val="35000"/>
            </a:spcAft>
            <a:buNone/>
          </a:pPr>
          <a:r>
            <a:rPr lang="en-US" sz="1400" kern="1200"/>
            <a:t>Areas start planning what needs are for the next fiscal year</a:t>
          </a:r>
        </a:p>
        <a:p>
          <a:pPr marL="0" lvl="0" indent="0" algn="l" defTabSz="622300">
            <a:lnSpc>
              <a:spcPct val="100000"/>
            </a:lnSpc>
            <a:spcBef>
              <a:spcPct val="0"/>
            </a:spcBef>
            <a:spcAft>
              <a:spcPct val="35000"/>
            </a:spcAft>
            <a:buNone/>
          </a:pPr>
          <a:r>
            <a:rPr lang="en-US" sz="1400" kern="1200" dirty="0"/>
            <a:t>Divisional submission of consolidated requests including new initiatives in priority order</a:t>
          </a:r>
        </a:p>
      </dsp:txBody>
      <dsp:txXfrm>
        <a:off x="6330315" y="531"/>
        <a:ext cx="4546850" cy="1242935"/>
      </dsp:txXfrm>
    </dsp:sp>
    <dsp:sp modelId="{B05EDEC5-180B-48EE-AF1B-10F28D99D764}">
      <dsp:nvSpPr>
        <dsp:cNvPr id="0" name=""/>
        <dsp:cNvSpPr/>
      </dsp:nvSpPr>
      <dsp:spPr>
        <a:xfrm>
          <a:off x="0" y="1554201"/>
          <a:ext cx="10877166"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5F6281-57A0-445A-9D89-D56624FE29EE}">
      <dsp:nvSpPr>
        <dsp:cNvPr id="0" name=""/>
        <dsp:cNvSpPr/>
      </dsp:nvSpPr>
      <dsp:spPr>
        <a:xfrm>
          <a:off x="375988" y="1833861"/>
          <a:ext cx="683614" cy="683614"/>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C3AEB6-A259-4446-AB5E-5515AD1F06E1}">
      <dsp:nvSpPr>
        <dsp:cNvPr id="0" name=""/>
        <dsp:cNvSpPr/>
      </dsp:nvSpPr>
      <dsp:spPr>
        <a:xfrm>
          <a:off x="1435590" y="1554201"/>
          <a:ext cx="4894724"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a:t>March – April</a:t>
          </a:r>
        </a:p>
      </dsp:txBody>
      <dsp:txXfrm>
        <a:off x="1435590" y="1554201"/>
        <a:ext cx="4894724" cy="1242935"/>
      </dsp:txXfrm>
    </dsp:sp>
    <dsp:sp modelId="{EB3BDB7B-3CA8-427F-AC37-0673EF912C3F}">
      <dsp:nvSpPr>
        <dsp:cNvPr id="0" name=""/>
        <dsp:cNvSpPr/>
      </dsp:nvSpPr>
      <dsp:spPr>
        <a:xfrm>
          <a:off x="6330315" y="1554201"/>
          <a:ext cx="4546850"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622300">
            <a:lnSpc>
              <a:spcPct val="100000"/>
            </a:lnSpc>
            <a:spcBef>
              <a:spcPct val="0"/>
            </a:spcBef>
            <a:spcAft>
              <a:spcPct val="35000"/>
            </a:spcAft>
            <a:buNone/>
          </a:pPr>
          <a:r>
            <a:rPr lang="en-US" sz="1400" kern="1200"/>
            <a:t>Internal budget hearing held with vice presidents and the president</a:t>
          </a:r>
        </a:p>
        <a:p>
          <a:pPr marL="0" lvl="0" indent="0" algn="l" defTabSz="622300">
            <a:lnSpc>
              <a:spcPct val="100000"/>
            </a:lnSpc>
            <a:spcBef>
              <a:spcPct val="0"/>
            </a:spcBef>
            <a:spcAft>
              <a:spcPct val="35000"/>
            </a:spcAft>
            <a:buNone/>
          </a:pPr>
          <a:r>
            <a:rPr lang="en-US" sz="1400" kern="1200"/>
            <a:t>External budget decisions finalized by General Assembly and USM	</a:t>
          </a:r>
        </a:p>
      </dsp:txBody>
      <dsp:txXfrm>
        <a:off x="6330315" y="1554201"/>
        <a:ext cx="4546850" cy="1242935"/>
      </dsp:txXfrm>
    </dsp:sp>
    <dsp:sp modelId="{3C2E8021-266D-4587-B1FB-BA35E0515263}">
      <dsp:nvSpPr>
        <dsp:cNvPr id="0" name=""/>
        <dsp:cNvSpPr/>
      </dsp:nvSpPr>
      <dsp:spPr>
        <a:xfrm>
          <a:off x="0" y="3107870"/>
          <a:ext cx="10877166"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26EBA1-B1D1-4030-870C-BDB9AA8ACA42}">
      <dsp:nvSpPr>
        <dsp:cNvPr id="0" name=""/>
        <dsp:cNvSpPr/>
      </dsp:nvSpPr>
      <dsp:spPr>
        <a:xfrm>
          <a:off x="375988" y="3387531"/>
          <a:ext cx="683614" cy="683614"/>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47BCD3-67F9-4FC3-B7AA-F8CB3ED15F6E}">
      <dsp:nvSpPr>
        <dsp:cNvPr id="0" name=""/>
        <dsp:cNvSpPr/>
      </dsp:nvSpPr>
      <dsp:spPr>
        <a:xfrm>
          <a:off x="1435590" y="3107870"/>
          <a:ext cx="4894724"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a:t>April – June</a:t>
          </a:r>
        </a:p>
      </dsp:txBody>
      <dsp:txXfrm>
        <a:off x="1435590" y="3107870"/>
        <a:ext cx="4894724" cy="1242935"/>
      </dsp:txXfrm>
    </dsp:sp>
    <dsp:sp modelId="{1A44E2BF-9902-4F20-992E-EC96D003C45A}">
      <dsp:nvSpPr>
        <dsp:cNvPr id="0" name=""/>
        <dsp:cNvSpPr/>
      </dsp:nvSpPr>
      <dsp:spPr>
        <a:xfrm>
          <a:off x="6330315" y="3107870"/>
          <a:ext cx="4546850"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622300">
            <a:lnSpc>
              <a:spcPct val="100000"/>
            </a:lnSpc>
            <a:spcBef>
              <a:spcPct val="0"/>
            </a:spcBef>
            <a:spcAft>
              <a:spcPct val="35000"/>
            </a:spcAft>
            <a:buNone/>
          </a:pPr>
          <a:r>
            <a:rPr lang="en-US" sz="1400" kern="1200"/>
            <a:t>Detailed budgets are developed and submitted to the University Budget Office</a:t>
          </a:r>
        </a:p>
        <a:p>
          <a:pPr marL="0" lvl="0" indent="0" algn="l" defTabSz="622300">
            <a:lnSpc>
              <a:spcPct val="100000"/>
            </a:lnSpc>
            <a:spcBef>
              <a:spcPct val="0"/>
            </a:spcBef>
            <a:spcAft>
              <a:spcPct val="35000"/>
            </a:spcAft>
            <a:buNone/>
          </a:pPr>
          <a:r>
            <a:rPr lang="en-US" sz="1400" kern="1200"/>
            <a:t>Budgets are loaded for the next fiscal year	</a:t>
          </a:r>
        </a:p>
      </dsp:txBody>
      <dsp:txXfrm>
        <a:off x="6330315" y="3107870"/>
        <a:ext cx="4546850" cy="12429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96C137-F287-4B4E-B40A-299054DF6D40}">
      <dsp:nvSpPr>
        <dsp:cNvPr id="0" name=""/>
        <dsp:cNvSpPr/>
      </dsp:nvSpPr>
      <dsp:spPr>
        <a:xfrm>
          <a:off x="1040714" y="11732"/>
          <a:ext cx="1116580" cy="111658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C1DDBE-5E55-4452-826F-B17C0B9D56CA}">
      <dsp:nvSpPr>
        <dsp:cNvPr id="0" name=""/>
        <dsp:cNvSpPr/>
      </dsp:nvSpPr>
      <dsp:spPr>
        <a:xfrm>
          <a:off x="1275196" y="246213"/>
          <a:ext cx="647616" cy="64761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043BE1-DD1D-4FAF-81FA-F454934CDBC5}">
      <dsp:nvSpPr>
        <dsp:cNvPr id="0" name=""/>
        <dsp:cNvSpPr/>
      </dsp:nvSpPr>
      <dsp:spPr>
        <a:xfrm>
          <a:off x="2396562" y="11732"/>
          <a:ext cx="2631939" cy="1116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377950">
            <a:lnSpc>
              <a:spcPct val="100000"/>
            </a:lnSpc>
            <a:spcBef>
              <a:spcPct val="0"/>
            </a:spcBef>
            <a:spcAft>
              <a:spcPct val="35000"/>
            </a:spcAft>
            <a:buNone/>
          </a:pPr>
          <a:r>
            <a:rPr lang="en-US" sz="3100" b="1" kern="1200" dirty="0">
              <a:solidFill>
                <a:schemeClr val="tx1"/>
              </a:solidFill>
            </a:rPr>
            <a:t>Source</a:t>
          </a:r>
          <a:r>
            <a:rPr lang="en-US" sz="3100" kern="1200" dirty="0"/>
            <a:t>  </a:t>
          </a:r>
          <a:r>
            <a:rPr lang="en-US" sz="1800" kern="1200" dirty="0"/>
            <a:t>A source is a four-digit code used to track cash balances</a:t>
          </a:r>
        </a:p>
      </dsp:txBody>
      <dsp:txXfrm>
        <a:off x="2396562" y="11732"/>
        <a:ext cx="2631939" cy="1116580"/>
      </dsp:txXfrm>
    </dsp:sp>
    <dsp:sp modelId="{22206DC9-128A-4BBA-8C85-D2FDD93E3C96}">
      <dsp:nvSpPr>
        <dsp:cNvPr id="0" name=""/>
        <dsp:cNvSpPr/>
      </dsp:nvSpPr>
      <dsp:spPr>
        <a:xfrm>
          <a:off x="5487097" y="11732"/>
          <a:ext cx="1116580" cy="111658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E36C1A-90F9-40BD-90D7-7809C5A4C861}">
      <dsp:nvSpPr>
        <dsp:cNvPr id="0" name=""/>
        <dsp:cNvSpPr/>
      </dsp:nvSpPr>
      <dsp:spPr>
        <a:xfrm>
          <a:off x="5721579" y="246213"/>
          <a:ext cx="647616" cy="64761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95D84F-4A6F-4E38-AEFE-F4E4CD2A24F6}">
      <dsp:nvSpPr>
        <dsp:cNvPr id="0" name=""/>
        <dsp:cNvSpPr/>
      </dsp:nvSpPr>
      <dsp:spPr>
        <a:xfrm>
          <a:off x="6842945" y="11732"/>
          <a:ext cx="2631939" cy="1116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89050">
            <a:lnSpc>
              <a:spcPct val="100000"/>
            </a:lnSpc>
            <a:spcBef>
              <a:spcPct val="0"/>
            </a:spcBef>
            <a:spcAft>
              <a:spcPct val="35000"/>
            </a:spcAft>
            <a:buNone/>
          </a:pPr>
          <a:r>
            <a:rPr lang="en-US" sz="2900" b="1" kern="1200" dirty="0">
              <a:solidFill>
                <a:schemeClr val="tx1"/>
              </a:solidFill>
            </a:rPr>
            <a:t>Cost Center  </a:t>
          </a:r>
          <a:r>
            <a:rPr lang="en-US" sz="1800" kern="1200" dirty="0"/>
            <a:t>used to represent university cost centers and programs</a:t>
          </a:r>
          <a:r>
            <a:rPr lang="en-US" sz="2900" kern="1200" dirty="0"/>
            <a:t> </a:t>
          </a:r>
        </a:p>
      </dsp:txBody>
      <dsp:txXfrm>
        <a:off x="6842945" y="11732"/>
        <a:ext cx="2631939" cy="1116580"/>
      </dsp:txXfrm>
    </dsp:sp>
    <dsp:sp modelId="{E61AC26E-2DA5-4EAA-95C3-914992555367}">
      <dsp:nvSpPr>
        <dsp:cNvPr id="0" name=""/>
        <dsp:cNvSpPr/>
      </dsp:nvSpPr>
      <dsp:spPr>
        <a:xfrm>
          <a:off x="2730971" y="1470758"/>
          <a:ext cx="1116580" cy="111658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4F0038-7AB2-4FF0-8CE5-B07780CEE695}">
      <dsp:nvSpPr>
        <dsp:cNvPr id="0" name=""/>
        <dsp:cNvSpPr/>
      </dsp:nvSpPr>
      <dsp:spPr>
        <a:xfrm>
          <a:off x="2965450" y="1691386"/>
          <a:ext cx="647616" cy="64761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327E88-5904-4665-8FEA-549C122D544F}">
      <dsp:nvSpPr>
        <dsp:cNvPr id="0" name=""/>
        <dsp:cNvSpPr/>
      </dsp:nvSpPr>
      <dsp:spPr>
        <a:xfrm>
          <a:off x="4003677" y="1519251"/>
          <a:ext cx="2631939" cy="1116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US" sz="2800" b="1" kern="1200" dirty="0">
              <a:solidFill>
                <a:schemeClr val="tx1"/>
              </a:solidFill>
            </a:rPr>
            <a:t>Account</a:t>
          </a:r>
          <a:r>
            <a:rPr lang="en-US" sz="2200" kern="1200" dirty="0"/>
            <a:t>  </a:t>
          </a:r>
          <a:r>
            <a:rPr lang="en-US" sz="1800" kern="1200" dirty="0"/>
            <a:t>six-digit code used to define revenues/expenses into more detailed categories </a:t>
          </a:r>
        </a:p>
      </dsp:txBody>
      <dsp:txXfrm>
        <a:off x="4003677" y="1519251"/>
        <a:ext cx="2631939" cy="1116580"/>
      </dsp:txXfrm>
    </dsp:sp>
    <dsp:sp modelId="{999C0C31-C833-410F-8BFF-30C28933706D}">
      <dsp:nvSpPr>
        <dsp:cNvPr id="0" name=""/>
        <dsp:cNvSpPr/>
      </dsp:nvSpPr>
      <dsp:spPr>
        <a:xfrm>
          <a:off x="582584" y="3694406"/>
          <a:ext cx="1116580" cy="111658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5138C6-D143-4421-B0A8-44D9BF415444}">
      <dsp:nvSpPr>
        <dsp:cNvPr id="0" name=""/>
        <dsp:cNvSpPr/>
      </dsp:nvSpPr>
      <dsp:spPr>
        <a:xfrm>
          <a:off x="823997" y="3956600"/>
          <a:ext cx="647616" cy="64761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981A34-845E-4A7C-A9D5-E12537E1F7D1}">
      <dsp:nvSpPr>
        <dsp:cNvPr id="0" name=""/>
        <dsp:cNvSpPr/>
      </dsp:nvSpPr>
      <dsp:spPr>
        <a:xfrm>
          <a:off x="1754011" y="3791392"/>
          <a:ext cx="2631939" cy="1116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b="1" kern="1200" dirty="0">
              <a:solidFill>
                <a:schemeClr val="tx1"/>
              </a:solidFill>
            </a:rPr>
            <a:t>Initiative</a:t>
          </a:r>
          <a:r>
            <a:rPr lang="en-US" sz="1900" kern="1200" dirty="0"/>
            <a:t>  </a:t>
          </a:r>
          <a:r>
            <a:rPr lang="en-US" sz="1600" kern="1200" dirty="0"/>
            <a:t>five-digit code that allows for the use of an additional chartfield further classifying activities into detailed categories. </a:t>
          </a:r>
        </a:p>
      </dsp:txBody>
      <dsp:txXfrm>
        <a:off x="1754011" y="3791392"/>
        <a:ext cx="2631939" cy="1116580"/>
      </dsp:txXfrm>
    </dsp:sp>
    <dsp:sp modelId="{636A16C0-B5FB-42F2-948D-C366EB130EF9}">
      <dsp:nvSpPr>
        <dsp:cNvPr id="0" name=""/>
        <dsp:cNvSpPr/>
      </dsp:nvSpPr>
      <dsp:spPr>
        <a:xfrm>
          <a:off x="5051605" y="3733069"/>
          <a:ext cx="1116580" cy="111658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EB633F-8E20-442E-A982-D800177D23BC}">
      <dsp:nvSpPr>
        <dsp:cNvPr id="0" name=""/>
        <dsp:cNvSpPr/>
      </dsp:nvSpPr>
      <dsp:spPr>
        <a:xfrm>
          <a:off x="5257799" y="3884884"/>
          <a:ext cx="647616" cy="64761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57C1BB-E45D-4F86-95A8-DED280F8F263}">
      <dsp:nvSpPr>
        <dsp:cNvPr id="0" name=""/>
        <dsp:cNvSpPr/>
      </dsp:nvSpPr>
      <dsp:spPr>
        <a:xfrm>
          <a:off x="6209848" y="3570791"/>
          <a:ext cx="3393307" cy="11437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b="1" kern="1200" dirty="0">
              <a:solidFill>
                <a:schemeClr val="tx1"/>
              </a:solidFill>
            </a:rPr>
            <a:t>University Objective   </a:t>
          </a:r>
          <a:r>
            <a:rPr lang="en-US" sz="1600" kern="1200" dirty="0"/>
            <a:t>three-digit code used to track specific revenues and expenses of university-wide activities</a:t>
          </a:r>
        </a:p>
      </dsp:txBody>
      <dsp:txXfrm>
        <a:off x="6209848" y="3570791"/>
        <a:ext cx="3393307" cy="11437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159E24-8369-421D-93EC-08A412B42BC9}">
      <dsp:nvSpPr>
        <dsp:cNvPr id="0" name=""/>
        <dsp:cNvSpPr/>
      </dsp:nvSpPr>
      <dsp:spPr>
        <a:xfrm>
          <a:off x="161969" y="312453"/>
          <a:ext cx="1356812" cy="13568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03629D-598B-447E-B299-85B6708C2129}">
      <dsp:nvSpPr>
        <dsp:cNvPr id="0" name=""/>
        <dsp:cNvSpPr/>
      </dsp:nvSpPr>
      <dsp:spPr>
        <a:xfrm>
          <a:off x="416218" y="590012"/>
          <a:ext cx="786951" cy="786951"/>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CBBB6F-0D94-4990-9B1E-2B3F63A7A8CA}">
      <dsp:nvSpPr>
        <dsp:cNvPr id="0" name=""/>
        <dsp:cNvSpPr/>
      </dsp:nvSpPr>
      <dsp:spPr>
        <a:xfrm>
          <a:off x="1769008" y="246566"/>
          <a:ext cx="4077098" cy="1356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t>Regular position budgets (both salary and Fringe Benefit) are loaded by University Budget Office (UBO) at the beginning of a fiscal year</a:t>
          </a:r>
        </a:p>
      </dsp:txBody>
      <dsp:txXfrm>
        <a:off x="1769008" y="246566"/>
        <a:ext cx="4077098" cy="1356812"/>
      </dsp:txXfrm>
    </dsp:sp>
    <dsp:sp modelId="{FF69B2B7-B9E8-4591-93ED-9D7E762C6808}">
      <dsp:nvSpPr>
        <dsp:cNvPr id="0" name=""/>
        <dsp:cNvSpPr/>
      </dsp:nvSpPr>
      <dsp:spPr>
        <a:xfrm>
          <a:off x="3734478" y="3299761"/>
          <a:ext cx="1356812" cy="13568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FDA50A-0146-4149-AECC-89CAB37D5D42}">
      <dsp:nvSpPr>
        <dsp:cNvPr id="0" name=""/>
        <dsp:cNvSpPr/>
      </dsp:nvSpPr>
      <dsp:spPr>
        <a:xfrm>
          <a:off x="4053044" y="3584833"/>
          <a:ext cx="786951" cy="7869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BFA0A2-87E2-4110-BF24-5FCD8E6EA7B1}">
      <dsp:nvSpPr>
        <dsp:cNvPr id="0" name=""/>
        <dsp:cNvSpPr/>
      </dsp:nvSpPr>
      <dsp:spPr>
        <a:xfrm>
          <a:off x="5596147" y="3501220"/>
          <a:ext cx="3198200" cy="1054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t>Tuition waivers funded Centrally</a:t>
          </a:r>
        </a:p>
      </dsp:txBody>
      <dsp:txXfrm>
        <a:off x="5596147" y="3501220"/>
        <a:ext cx="3198200" cy="10548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7146CE-0ECC-4EAD-B657-3993C504D64C}">
      <dsp:nvSpPr>
        <dsp:cNvPr id="0" name=""/>
        <dsp:cNvSpPr/>
      </dsp:nvSpPr>
      <dsp:spPr>
        <a:xfrm>
          <a:off x="0" y="602863"/>
          <a:ext cx="8750777" cy="111297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37C277-AA5B-4105-93EC-76814AF0950A}">
      <dsp:nvSpPr>
        <dsp:cNvPr id="0" name=""/>
        <dsp:cNvSpPr/>
      </dsp:nvSpPr>
      <dsp:spPr>
        <a:xfrm>
          <a:off x="336676" y="853284"/>
          <a:ext cx="612138" cy="61213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1CE176-0348-4011-B829-B4AEC98DEF6A}">
      <dsp:nvSpPr>
        <dsp:cNvPr id="0" name=""/>
        <dsp:cNvSpPr/>
      </dsp:nvSpPr>
      <dsp:spPr>
        <a:xfrm>
          <a:off x="1285491" y="602863"/>
          <a:ext cx="7465285" cy="11129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790" tIns="117790" rIns="117790" bIns="117790" numCol="1" spcCol="1270" anchor="ctr" anchorCtr="0">
          <a:noAutofit/>
        </a:bodyPr>
        <a:lstStyle/>
        <a:p>
          <a:pPr marL="0" lvl="0" indent="0" algn="l" defTabSz="1111250">
            <a:lnSpc>
              <a:spcPct val="100000"/>
            </a:lnSpc>
            <a:spcBef>
              <a:spcPct val="0"/>
            </a:spcBef>
            <a:spcAft>
              <a:spcPct val="35000"/>
            </a:spcAft>
            <a:buNone/>
          </a:pPr>
          <a:r>
            <a:rPr lang="en-US" sz="2500" kern="1200"/>
            <a:t>Budget for a Position</a:t>
          </a:r>
        </a:p>
      </dsp:txBody>
      <dsp:txXfrm>
        <a:off x="1285491" y="602863"/>
        <a:ext cx="7465285" cy="1112979"/>
      </dsp:txXfrm>
    </dsp:sp>
    <dsp:sp modelId="{056D15DC-A4A4-4BC8-AC47-5E9C5B0F1A33}">
      <dsp:nvSpPr>
        <dsp:cNvPr id="0" name=""/>
        <dsp:cNvSpPr/>
      </dsp:nvSpPr>
      <dsp:spPr>
        <a:xfrm>
          <a:off x="0" y="1994088"/>
          <a:ext cx="8750777" cy="111297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728D09-ECB1-4DB3-B1F9-A1517345CDBE}">
      <dsp:nvSpPr>
        <dsp:cNvPr id="0" name=""/>
        <dsp:cNvSpPr/>
      </dsp:nvSpPr>
      <dsp:spPr>
        <a:xfrm>
          <a:off x="336676" y="2244508"/>
          <a:ext cx="612138" cy="61213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8AF245-896C-469B-A982-AD988589487E}">
      <dsp:nvSpPr>
        <dsp:cNvPr id="0" name=""/>
        <dsp:cNvSpPr/>
      </dsp:nvSpPr>
      <dsp:spPr>
        <a:xfrm>
          <a:off x="1285491" y="1994088"/>
          <a:ext cx="3937849" cy="11129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790" tIns="117790" rIns="117790" bIns="117790" numCol="1" spcCol="1270" anchor="ctr" anchorCtr="0">
          <a:noAutofit/>
        </a:bodyPr>
        <a:lstStyle/>
        <a:p>
          <a:pPr marL="0" lvl="0" indent="0" algn="l" defTabSz="1111250">
            <a:lnSpc>
              <a:spcPct val="100000"/>
            </a:lnSpc>
            <a:spcBef>
              <a:spcPct val="0"/>
            </a:spcBef>
            <a:spcAft>
              <a:spcPct val="35000"/>
            </a:spcAft>
            <a:buNone/>
          </a:pPr>
          <a:r>
            <a:rPr lang="en-US" sz="2500" kern="1200"/>
            <a:t>Hiring at a higher Salary</a:t>
          </a:r>
        </a:p>
      </dsp:txBody>
      <dsp:txXfrm>
        <a:off x="1285491" y="1994088"/>
        <a:ext cx="3937849" cy="1112979"/>
      </dsp:txXfrm>
    </dsp:sp>
    <dsp:sp modelId="{1C106132-A7EC-4F72-A64B-D8EBF8335FD6}">
      <dsp:nvSpPr>
        <dsp:cNvPr id="0" name=""/>
        <dsp:cNvSpPr/>
      </dsp:nvSpPr>
      <dsp:spPr>
        <a:xfrm>
          <a:off x="5223341" y="1994088"/>
          <a:ext cx="3527435" cy="11129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790" tIns="117790" rIns="117790" bIns="117790" numCol="1" spcCol="1270" anchor="ctr" anchorCtr="0">
          <a:noAutofit/>
        </a:bodyPr>
        <a:lstStyle/>
        <a:p>
          <a:pPr marL="0" lvl="0" indent="0" algn="l" defTabSz="800100">
            <a:lnSpc>
              <a:spcPct val="100000"/>
            </a:lnSpc>
            <a:spcBef>
              <a:spcPct val="0"/>
            </a:spcBef>
            <a:spcAft>
              <a:spcPct val="35000"/>
            </a:spcAft>
            <a:buNone/>
          </a:pPr>
          <a:r>
            <a:rPr lang="en-US" sz="1800" kern="1200"/>
            <a:t>Cost center is responsible for difference</a:t>
          </a:r>
        </a:p>
      </dsp:txBody>
      <dsp:txXfrm>
        <a:off x="5223341" y="1994088"/>
        <a:ext cx="3527435" cy="111297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159E24-8369-421D-93EC-08A412B42BC9}">
      <dsp:nvSpPr>
        <dsp:cNvPr id="0" name=""/>
        <dsp:cNvSpPr/>
      </dsp:nvSpPr>
      <dsp:spPr>
        <a:xfrm>
          <a:off x="252824" y="1497262"/>
          <a:ext cx="1356812" cy="13568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03629D-598B-447E-B299-85B6708C2129}">
      <dsp:nvSpPr>
        <dsp:cNvPr id="0" name=""/>
        <dsp:cNvSpPr/>
      </dsp:nvSpPr>
      <dsp:spPr>
        <a:xfrm>
          <a:off x="537754" y="1782193"/>
          <a:ext cx="786951" cy="7869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CBBB6F-0D94-4990-9B1E-2B3F63A7A8CA}">
      <dsp:nvSpPr>
        <dsp:cNvPr id="0" name=""/>
        <dsp:cNvSpPr/>
      </dsp:nvSpPr>
      <dsp:spPr>
        <a:xfrm>
          <a:off x="1900382" y="1497262"/>
          <a:ext cx="3198200" cy="1356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PT Fac/Lecturers funded by Provost Budget Office</a:t>
          </a:r>
        </a:p>
      </dsp:txBody>
      <dsp:txXfrm>
        <a:off x="1900382" y="1497262"/>
        <a:ext cx="3198200" cy="1356812"/>
      </dsp:txXfrm>
    </dsp:sp>
    <dsp:sp modelId="{FF69B2B7-B9E8-4591-93ED-9D7E762C6808}">
      <dsp:nvSpPr>
        <dsp:cNvPr id="0" name=""/>
        <dsp:cNvSpPr/>
      </dsp:nvSpPr>
      <dsp:spPr>
        <a:xfrm>
          <a:off x="5655845" y="1497262"/>
          <a:ext cx="1356812" cy="13568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FDA50A-0146-4149-AECC-89CAB37D5D42}">
      <dsp:nvSpPr>
        <dsp:cNvPr id="0" name=""/>
        <dsp:cNvSpPr/>
      </dsp:nvSpPr>
      <dsp:spPr>
        <a:xfrm>
          <a:off x="5940775" y="1782193"/>
          <a:ext cx="786951" cy="7869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BFA0A2-87E2-4110-BF24-5FCD8E6EA7B1}">
      <dsp:nvSpPr>
        <dsp:cNvPr id="0" name=""/>
        <dsp:cNvSpPr/>
      </dsp:nvSpPr>
      <dsp:spPr>
        <a:xfrm>
          <a:off x="7303403" y="1497262"/>
          <a:ext cx="3198200" cy="1356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Except for Department Funded Faculty (502419)</a:t>
          </a:r>
        </a:p>
      </dsp:txBody>
      <dsp:txXfrm>
        <a:off x="7303403" y="1497262"/>
        <a:ext cx="3198200" cy="135681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159E24-8369-421D-93EC-08A412B42BC9}">
      <dsp:nvSpPr>
        <dsp:cNvPr id="0" name=""/>
        <dsp:cNvSpPr/>
      </dsp:nvSpPr>
      <dsp:spPr>
        <a:xfrm>
          <a:off x="252824" y="1497262"/>
          <a:ext cx="1356812" cy="13568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03629D-598B-447E-B299-85B6708C2129}">
      <dsp:nvSpPr>
        <dsp:cNvPr id="0" name=""/>
        <dsp:cNvSpPr/>
      </dsp:nvSpPr>
      <dsp:spPr>
        <a:xfrm>
          <a:off x="537754" y="1782193"/>
          <a:ext cx="786951" cy="7869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CBBB6F-0D94-4990-9B1E-2B3F63A7A8CA}">
      <dsp:nvSpPr>
        <dsp:cNvPr id="0" name=""/>
        <dsp:cNvSpPr/>
      </dsp:nvSpPr>
      <dsp:spPr>
        <a:xfrm>
          <a:off x="1900382" y="1497262"/>
          <a:ext cx="3198200" cy="1356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dirty="0"/>
            <a:t>Remaining budget balances are NOT carried over to the next fiscal year</a:t>
          </a:r>
        </a:p>
      </dsp:txBody>
      <dsp:txXfrm>
        <a:off x="1900382" y="1497262"/>
        <a:ext cx="3198200" cy="1356812"/>
      </dsp:txXfrm>
    </dsp:sp>
    <dsp:sp modelId="{FF69B2B7-B9E8-4591-93ED-9D7E762C6808}">
      <dsp:nvSpPr>
        <dsp:cNvPr id="0" name=""/>
        <dsp:cNvSpPr/>
      </dsp:nvSpPr>
      <dsp:spPr>
        <a:xfrm>
          <a:off x="5655845" y="1497262"/>
          <a:ext cx="1356812" cy="13568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FDA50A-0146-4149-AECC-89CAB37D5D42}">
      <dsp:nvSpPr>
        <dsp:cNvPr id="0" name=""/>
        <dsp:cNvSpPr/>
      </dsp:nvSpPr>
      <dsp:spPr>
        <a:xfrm>
          <a:off x="5940775" y="1782193"/>
          <a:ext cx="786951" cy="7869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BFA0A2-87E2-4110-BF24-5FCD8E6EA7B1}">
      <dsp:nvSpPr>
        <dsp:cNvPr id="0" name=""/>
        <dsp:cNvSpPr/>
      </dsp:nvSpPr>
      <dsp:spPr>
        <a:xfrm>
          <a:off x="7303403" y="1497262"/>
          <a:ext cx="3198200" cy="1356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dirty="0"/>
            <a:t>State support cost centers can only transfer their budget to other state support cost centers</a:t>
          </a:r>
        </a:p>
      </dsp:txBody>
      <dsp:txXfrm>
        <a:off x="7303403" y="1497262"/>
        <a:ext cx="3198200" cy="1356812"/>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4029282" cy="35184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265015" y="2"/>
            <a:ext cx="4029282" cy="351845"/>
          </a:xfrm>
          <a:prstGeom prst="rect">
            <a:avLst/>
          </a:prstGeom>
        </p:spPr>
        <p:txBody>
          <a:bodyPr vert="horz" lIns="91440" tIns="45720" rIns="91440" bIns="45720" rtlCol="0"/>
          <a:lstStyle>
            <a:lvl1pPr algn="r">
              <a:defRPr sz="1200"/>
            </a:lvl1pPr>
          </a:lstStyle>
          <a:p>
            <a:fld id="{C3EB2826-C903-4BCF-BB5D-CE93786C4A52}" type="datetimeFigureOut">
              <a:rPr lang="en-US" smtClean="0"/>
              <a:t>10/9/2023</a:t>
            </a:fld>
            <a:endParaRPr lang="en-US"/>
          </a:p>
        </p:txBody>
      </p:sp>
      <p:sp>
        <p:nvSpPr>
          <p:cNvPr id="4" name="Footer Placeholder 3"/>
          <p:cNvSpPr>
            <a:spLocks noGrp="1"/>
          </p:cNvSpPr>
          <p:nvPr>
            <p:ph type="ftr" sz="quarter" idx="2"/>
          </p:nvPr>
        </p:nvSpPr>
        <p:spPr>
          <a:xfrm>
            <a:off x="2" y="6658557"/>
            <a:ext cx="4029282" cy="35184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265015" y="6658557"/>
            <a:ext cx="4029282" cy="351845"/>
          </a:xfrm>
          <a:prstGeom prst="rect">
            <a:avLst/>
          </a:prstGeom>
        </p:spPr>
        <p:txBody>
          <a:bodyPr vert="horz" lIns="91440" tIns="45720" rIns="91440" bIns="45720" rtlCol="0" anchor="b"/>
          <a:lstStyle>
            <a:lvl1pPr algn="r">
              <a:defRPr sz="1200"/>
            </a:lvl1pPr>
          </a:lstStyle>
          <a:p>
            <a:fld id="{ECDD321A-FAA1-4CDE-927F-4478238D104A}" type="slidenum">
              <a:rPr lang="en-US" smtClean="0"/>
              <a:t>‹#›</a:t>
            </a:fld>
            <a:endParaRPr lang="en-US"/>
          </a:p>
        </p:txBody>
      </p:sp>
    </p:spTree>
    <p:extLst>
      <p:ext uri="{BB962C8B-B14F-4D97-AF65-F5344CB8AC3E}">
        <p14:creationId xmlns:p14="http://schemas.microsoft.com/office/powerpoint/2010/main" val="3279918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9075" cy="3508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265738" y="0"/>
            <a:ext cx="4029075" cy="350838"/>
          </a:xfrm>
          <a:prstGeom prst="rect">
            <a:avLst/>
          </a:prstGeom>
        </p:spPr>
        <p:txBody>
          <a:bodyPr vert="horz" lIns="91440" tIns="45720" rIns="91440" bIns="45720" rtlCol="0"/>
          <a:lstStyle>
            <a:lvl1pPr algn="r">
              <a:defRPr sz="1200"/>
            </a:lvl1pPr>
          </a:lstStyle>
          <a:p>
            <a:fld id="{F44CFFE2-BA5E-4E1D-BD05-6B8F56B8D6BF}" type="datetimeFigureOut">
              <a:rPr lang="en-US" smtClean="0"/>
              <a:t>10/9/2023</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30275" y="3373438"/>
            <a:ext cx="7435850" cy="276066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9563"/>
            <a:ext cx="4029075" cy="3508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265738" y="6659563"/>
            <a:ext cx="4029075" cy="350837"/>
          </a:xfrm>
          <a:prstGeom prst="rect">
            <a:avLst/>
          </a:prstGeom>
        </p:spPr>
        <p:txBody>
          <a:bodyPr vert="horz" lIns="91440" tIns="45720" rIns="91440" bIns="45720" rtlCol="0" anchor="b"/>
          <a:lstStyle>
            <a:lvl1pPr algn="r">
              <a:defRPr sz="1200"/>
            </a:lvl1pPr>
          </a:lstStyle>
          <a:p>
            <a:fld id="{12216386-4D6B-49B9-8954-4F49625F8424}" type="slidenum">
              <a:rPr lang="en-US" smtClean="0"/>
              <a:t>‹#›</a:t>
            </a:fld>
            <a:endParaRPr lang="en-US"/>
          </a:p>
        </p:txBody>
      </p:sp>
    </p:spTree>
    <p:extLst>
      <p:ext uri="{BB962C8B-B14F-4D97-AF65-F5344CB8AC3E}">
        <p14:creationId xmlns:p14="http://schemas.microsoft.com/office/powerpoint/2010/main" val="109168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Proper budgeting allows for a cost center to have a good foundation at the beginning of a fiscal year to know exactly what is available, and where the plan is to spend.   This information rolls all of the way up to the University level, where the data is collected, and used to provide high level internal and external reporting.      When a cost center plans each area’s spending out for the year, reviewing reports becomes more clear, as available balances at each level are most accurately reflected.  This also allows a projection/forecast to be made quickly without adjusting any data, and a determination of necessary adjustments can be made.</a:t>
            </a:r>
          </a:p>
          <a:p>
            <a:r>
              <a:rPr lang="en-US" dirty="0"/>
              <a:t>Key example:   budgeting all Operating into Office Supplies, does not allow a user to determine how much is actually available for use in other areas.   The Budget Office utilizes Original Budgets in our forecasting.     Every cost center plays a key role in the big picture!</a:t>
            </a:r>
          </a:p>
        </p:txBody>
      </p:sp>
      <p:sp>
        <p:nvSpPr>
          <p:cNvPr id="4" name="Slide Number Placeholder 3"/>
          <p:cNvSpPr>
            <a:spLocks noGrp="1"/>
          </p:cNvSpPr>
          <p:nvPr>
            <p:ph type="sldNum" sz="quarter" idx="5"/>
          </p:nvPr>
        </p:nvSpPr>
        <p:spPr/>
        <p:txBody>
          <a:bodyPr/>
          <a:lstStyle/>
          <a:p>
            <a:fld id="{12216386-4D6B-49B9-8954-4F49625F8424}" type="slidenum">
              <a:rPr lang="en-US" smtClean="0"/>
              <a:t>2</a:t>
            </a:fld>
            <a:endParaRPr lang="en-US"/>
          </a:p>
        </p:txBody>
      </p:sp>
    </p:spTree>
    <p:extLst>
      <p:ext uri="{BB962C8B-B14F-4D97-AF65-F5344CB8AC3E}">
        <p14:creationId xmlns:p14="http://schemas.microsoft.com/office/powerpoint/2010/main" val="1196685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there is remaining spending authority at the end of a fiscal year, that budget does NOT carry over into the new fiscal year.   State support budgets can NOT be transferred to any other cost center that is not also state supported (self support/auxiliary). </a:t>
            </a:r>
          </a:p>
        </p:txBody>
      </p:sp>
      <p:sp>
        <p:nvSpPr>
          <p:cNvPr id="4" name="Slide Number Placeholder 3"/>
          <p:cNvSpPr>
            <a:spLocks noGrp="1"/>
          </p:cNvSpPr>
          <p:nvPr>
            <p:ph type="sldNum" sz="quarter" idx="5"/>
          </p:nvPr>
        </p:nvSpPr>
        <p:spPr/>
        <p:txBody>
          <a:bodyPr/>
          <a:lstStyle/>
          <a:p>
            <a:fld id="{12216386-4D6B-49B9-8954-4F49625F8424}" type="slidenum">
              <a:rPr lang="en-US" smtClean="0"/>
              <a:t>11</a:t>
            </a:fld>
            <a:endParaRPr lang="en-US"/>
          </a:p>
        </p:txBody>
      </p:sp>
    </p:spTree>
    <p:extLst>
      <p:ext uri="{BB962C8B-B14F-4D97-AF65-F5344CB8AC3E}">
        <p14:creationId xmlns:p14="http://schemas.microsoft.com/office/powerpoint/2010/main" val="975702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216386-4D6B-49B9-8954-4F49625F8424}" type="slidenum">
              <a:rPr lang="en-US" smtClean="0"/>
              <a:t>12</a:t>
            </a:fld>
            <a:endParaRPr lang="en-US"/>
          </a:p>
        </p:txBody>
      </p:sp>
    </p:spTree>
    <p:extLst>
      <p:ext uri="{BB962C8B-B14F-4D97-AF65-F5344CB8AC3E}">
        <p14:creationId xmlns:p14="http://schemas.microsoft.com/office/powerpoint/2010/main" val="2481322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Self Support cost centers do not receive any state funding.   All expenses must be covered by the self generated revenue in that cost center.  </a:t>
            </a:r>
          </a:p>
        </p:txBody>
      </p:sp>
      <p:sp>
        <p:nvSpPr>
          <p:cNvPr id="4" name="Slide Number Placeholder 3"/>
          <p:cNvSpPr>
            <a:spLocks noGrp="1"/>
          </p:cNvSpPr>
          <p:nvPr>
            <p:ph type="sldNum" sz="quarter" idx="5"/>
          </p:nvPr>
        </p:nvSpPr>
        <p:spPr/>
        <p:txBody>
          <a:bodyPr/>
          <a:lstStyle/>
          <a:p>
            <a:fld id="{12216386-4D6B-49B9-8954-4F49625F8424}" type="slidenum">
              <a:rPr lang="en-US" smtClean="0"/>
              <a:t>13</a:t>
            </a:fld>
            <a:endParaRPr lang="en-US"/>
          </a:p>
        </p:txBody>
      </p:sp>
    </p:spTree>
    <p:extLst>
      <p:ext uri="{BB962C8B-B14F-4D97-AF65-F5344CB8AC3E}">
        <p14:creationId xmlns:p14="http://schemas.microsoft.com/office/powerpoint/2010/main" val="2116946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revenue target should be what the cost center expects to bring in for the entire fiscal year.   When establishing the expense budget for that year, it should not exceed the projected revenue target.  It should be at a minimum, 1% less than anticipated new revenue.  </a:t>
            </a:r>
          </a:p>
        </p:txBody>
      </p:sp>
      <p:sp>
        <p:nvSpPr>
          <p:cNvPr id="4" name="Slide Number Placeholder 3"/>
          <p:cNvSpPr>
            <a:spLocks noGrp="1"/>
          </p:cNvSpPr>
          <p:nvPr>
            <p:ph type="sldNum" sz="quarter" idx="5"/>
          </p:nvPr>
        </p:nvSpPr>
        <p:spPr/>
        <p:txBody>
          <a:bodyPr/>
          <a:lstStyle/>
          <a:p>
            <a:fld id="{12216386-4D6B-49B9-8954-4F49625F8424}" type="slidenum">
              <a:rPr lang="en-US" smtClean="0"/>
              <a:t>14</a:t>
            </a:fld>
            <a:endParaRPr lang="en-US"/>
          </a:p>
        </p:txBody>
      </p:sp>
    </p:spTree>
    <p:extLst>
      <p:ext uri="{BB962C8B-B14F-4D97-AF65-F5344CB8AC3E}">
        <p14:creationId xmlns:p14="http://schemas.microsoft.com/office/powerpoint/2010/main" val="4101272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Self Support cost centers must plan their budgets to include a 1% fund balance contribution which will be recorded in account 499919. This requirement is part of Towson University’s required fund balance contribution to the State of Maryland.  An allocation is run at the end of each month to identify any </a:t>
            </a:r>
            <a:r>
              <a:rPr lang="en-US" b="1" u="sng" dirty="0"/>
              <a:t>new</a:t>
            </a:r>
            <a:r>
              <a:rPr lang="en-US" dirty="0"/>
              <a:t> revenues received not revenue transferred in) to transfer the required fund balance out of the self support cost center.    Cost centers can certainly plan for more than the 1% required fund balance contribution.</a:t>
            </a:r>
          </a:p>
        </p:txBody>
      </p:sp>
      <p:sp>
        <p:nvSpPr>
          <p:cNvPr id="4" name="Slide Number Placeholder 3"/>
          <p:cNvSpPr>
            <a:spLocks noGrp="1"/>
          </p:cNvSpPr>
          <p:nvPr>
            <p:ph type="sldNum" sz="quarter" idx="5"/>
          </p:nvPr>
        </p:nvSpPr>
        <p:spPr/>
        <p:txBody>
          <a:bodyPr/>
          <a:lstStyle/>
          <a:p>
            <a:fld id="{12216386-4D6B-49B9-8954-4F49625F8424}" type="slidenum">
              <a:rPr lang="en-US" smtClean="0"/>
              <a:t>15</a:t>
            </a:fld>
            <a:endParaRPr lang="en-US"/>
          </a:p>
        </p:txBody>
      </p:sp>
    </p:spTree>
    <p:extLst>
      <p:ext uri="{BB962C8B-B14F-4D97-AF65-F5344CB8AC3E}">
        <p14:creationId xmlns:p14="http://schemas.microsoft.com/office/powerpoint/2010/main" val="3179627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cost center needs to use their fund balance, they must fill out a self support budget amendment form (found on the University Budget Office website and obtain all necessary approvals.  Just as each cost center manages their revenue and expenses, the University Budget Office manages the same at the University level.   The UBO has a spending threshold with the state, and the budget office is responsible for ensuring we do not overspend.   Just as a cost center would request use of prior year funds, the university would have to do the same.  If expenses end up exceeding revenue in a given fiscal year, the fund balance associated with that cost center will decrease.  This is something financial stewards and cost center managers need to pay close attention too.  This situation should not occur unless there has been prior approval to use fund balance.  </a:t>
            </a:r>
          </a:p>
        </p:txBody>
      </p:sp>
      <p:sp>
        <p:nvSpPr>
          <p:cNvPr id="4" name="Slide Number Placeholder 3"/>
          <p:cNvSpPr>
            <a:spLocks noGrp="1"/>
          </p:cNvSpPr>
          <p:nvPr>
            <p:ph type="sldNum" sz="quarter" idx="5"/>
          </p:nvPr>
        </p:nvSpPr>
        <p:spPr/>
        <p:txBody>
          <a:bodyPr/>
          <a:lstStyle/>
          <a:p>
            <a:fld id="{12216386-4D6B-49B9-8954-4F49625F8424}" type="slidenum">
              <a:rPr lang="en-US" smtClean="0"/>
              <a:t>16</a:t>
            </a:fld>
            <a:endParaRPr lang="en-US"/>
          </a:p>
        </p:txBody>
      </p:sp>
    </p:spTree>
    <p:extLst>
      <p:ext uri="{BB962C8B-B14F-4D97-AF65-F5344CB8AC3E}">
        <p14:creationId xmlns:p14="http://schemas.microsoft.com/office/powerpoint/2010/main" val="17902793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Self-support cost centers are assessed an Indirect Cost based on actual revenues. </a:t>
            </a:r>
            <a:r>
              <a:rPr lang="en-US" sz="1800" dirty="0">
                <a:effectLst/>
                <a:latin typeface="Calibri" panose="020F0502020204030204" pitchFamily="34" charset="0"/>
                <a:ea typeface="Times New Roman" panose="02020603050405020304" pitchFamily="18" charset="0"/>
                <a:cs typeface="RotisSemiSans"/>
              </a:rPr>
              <a:t>The current IDC is 8.5% and is calculated on new/self-generated revenue.   The purpose of the IDC is to recover the cost of providing services to self-support and auxiliary areas that are not direct-billed services (e.g., utilities, payroll and accounts payable process, procurement, and other administrative support functions).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These assessments generate a revenue stream that supplements State Support functions of the University.    It is important to remember to budget the IDC in your cost center’s spending plan.  This is recorded in STRATUS account 699999.</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2216386-4D6B-49B9-8954-4F49625F8424}" type="slidenum">
              <a:rPr lang="en-US" smtClean="0"/>
              <a:t>17</a:t>
            </a:fld>
            <a:endParaRPr lang="en-US"/>
          </a:p>
        </p:txBody>
      </p:sp>
    </p:spTree>
    <p:extLst>
      <p:ext uri="{BB962C8B-B14F-4D97-AF65-F5344CB8AC3E}">
        <p14:creationId xmlns:p14="http://schemas.microsoft.com/office/powerpoint/2010/main" val="26709161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The form should be used when transferring between cost centers that have two DIFFERENT SOURCES.  </a:t>
            </a:r>
          </a:p>
          <a:p>
            <a:endParaRPr lang="en-US" dirty="0"/>
          </a:p>
        </p:txBody>
      </p:sp>
      <p:sp>
        <p:nvSpPr>
          <p:cNvPr id="4" name="Slide Number Placeholder 3"/>
          <p:cNvSpPr>
            <a:spLocks noGrp="1"/>
          </p:cNvSpPr>
          <p:nvPr>
            <p:ph type="sldNum" sz="quarter" idx="5"/>
          </p:nvPr>
        </p:nvSpPr>
        <p:spPr/>
        <p:txBody>
          <a:bodyPr/>
          <a:lstStyle/>
          <a:p>
            <a:fld id="{12216386-4D6B-49B9-8954-4F49625F8424}" type="slidenum">
              <a:rPr lang="en-US" smtClean="0"/>
              <a:t>18</a:t>
            </a:fld>
            <a:endParaRPr lang="en-US"/>
          </a:p>
        </p:txBody>
      </p:sp>
    </p:spTree>
    <p:extLst>
      <p:ext uri="{BB962C8B-B14F-4D97-AF65-F5344CB8AC3E}">
        <p14:creationId xmlns:p14="http://schemas.microsoft.com/office/powerpoint/2010/main" val="16940826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216386-4D6B-49B9-8954-4F49625F8424}" type="slidenum">
              <a:rPr lang="en-US" smtClean="0"/>
              <a:t>19</a:t>
            </a:fld>
            <a:endParaRPr lang="en-US"/>
          </a:p>
        </p:txBody>
      </p:sp>
    </p:spTree>
    <p:extLst>
      <p:ext uri="{BB962C8B-B14F-4D97-AF65-F5344CB8AC3E}">
        <p14:creationId xmlns:p14="http://schemas.microsoft.com/office/powerpoint/2010/main" val="15179613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spcBef>
                <a:spcPts val="0"/>
              </a:spcBef>
              <a:spcAft>
                <a:spcPts val="0"/>
              </a:spcAft>
              <a:buFont typeface="Symbol" panose="05050102010706020507" pitchFamily="18" charset="2"/>
              <a:buChar char=""/>
            </a:pPr>
            <a:r>
              <a:rPr lang="en-US" dirty="0"/>
              <a:t>The revenue target should be what the cost center expects to bring in for the entire fiscal year. </a:t>
            </a:r>
          </a:p>
          <a:p>
            <a:pPr marL="342900" marR="0" lvl="0" indent="-342900" algn="just">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Certain Auxiliary cost centers are assessed an IDC.  This number is provided to the division during the internal budget process. </a:t>
            </a:r>
          </a:p>
          <a:p>
            <a:pPr marL="342900" marR="0" lvl="0" indent="-342900" algn="just">
              <a:spcBef>
                <a:spcPts val="0"/>
              </a:spcBef>
              <a:spcAft>
                <a:spcPts val="60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Not all Auxiliary cost centers are assessed an IDC because some operate solely on student fees.  If you are unsure, contact your divisional budget officer. </a:t>
            </a:r>
          </a:p>
          <a:p>
            <a:endParaRPr lang="en-US" dirty="0"/>
          </a:p>
        </p:txBody>
      </p:sp>
      <p:sp>
        <p:nvSpPr>
          <p:cNvPr id="4" name="Slide Number Placeholder 3"/>
          <p:cNvSpPr>
            <a:spLocks noGrp="1"/>
          </p:cNvSpPr>
          <p:nvPr>
            <p:ph type="sldNum" sz="quarter" idx="5"/>
          </p:nvPr>
        </p:nvSpPr>
        <p:spPr/>
        <p:txBody>
          <a:bodyPr/>
          <a:lstStyle/>
          <a:p>
            <a:fld id="{12216386-4D6B-49B9-8954-4F49625F8424}" type="slidenum">
              <a:rPr lang="en-US" smtClean="0"/>
              <a:t>20</a:t>
            </a:fld>
            <a:endParaRPr lang="en-US"/>
          </a:p>
        </p:txBody>
      </p:sp>
    </p:spTree>
    <p:extLst>
      <p:ext uri="{BB962C8B-B14F-4D97-AF65-F5344CB8AC3E}">
        <p14:creationId xmlns:p14="http://schemas.microsoft.com/office/powerpoint/2010/main" val="3667644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Divisional Budget Officers for respective divisions work on behalf of the Vice Presidents, with units to determine new initiatives and requests.  That information is consolidated, and each Vice President presents their requests for additional resources.  Once a determination is made on which initiatives  will be funded, units may start building out their detailed budgets.</a:t>
            </a:r>
          </a:p>
        </p:txBody>
      </p:sp>
      <p:sp>
        <p:nvSpPr>
          <p:cNvPr id="4" name="Slide Number Placeholder 3"/>
          <p:cNvSpPr>
            <a:spLocks noGrp="1"/>
          </p:cNvSpPr>
          <p:nvPr>
            <p:ph type="sldNum" sz="quarter" idx="5"/>
          </p:nvPr>
        </p:nvSpPr>
        <p:spPr/>
        <p:txBody>
          <a:bodyPr/>
          <a:lstStyle/>
          <a:p>
            <a:fld id="{12216386-4D6B-49B9-8954-4F49625F8424}" type="slidenum">
              <a:rPr lang="en-US" smtClean="0"/>
              <a:t>3</a:t>
            </a:fld>
            <a:endParaRPr lang="en-US"/>
          </a:p>
        </p:txBody>
      </p:sp>
    </p:spTree>
    <p:extLst>
      <p:ext uri="{BB962C8B-B14F-4D97-AF65-F5344CB8AC3E}">
        <p14:creationId xmlns:p14="http://schemas.microsoft.com/office/powerpoint/2010/main" val="5489248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Auxiliary Support cost centers do not receive any state funding.   All expenses must be covered by the self generated revenue and/or fees received in that cost center.  </a:t>
            </a:r>
          </a:p>
        </p:txBody>
      </p:sp>
      <p:sp>
        <p:nvSpPr>
          <p:cNvPr id="4" name="Slide Number Placeholder 3"/>
          <p:cNvSpPr>
            <a:spLocks noGrp="1"/>
          </p:cNvSpPr>
          <p:nvPr>
            <p:ph type="sldNum" sz="quarter" idx="5"/>
          </p:nvPr>
        </p:nvSpPr>
        <p:spPr/>
        <p:txBody>
          <a:bodyPr/>
          <a:lstStyle/>
          <a:p>
            <a:fld id="{12216386-4D6B-49B9-8954-4F49625F8424}" type="slidenum">
              <a:rPr lang="en-US" smtClean="0"/>
              <a:t>21</a:t>
            </a:fld>
            <a:endParaRPr lang="en-US"/>
          </a:p>
        </p:txBody>
      </p:sp>
    </p:spTree>
    <p:extLst>
      <p:ext uri="{BB962C8B-B14F-4D97-AF65-F5344CB8AC3E}">
        <p14:creationId xmlns:p14="http://schemas.microsoft.com/office/powerpoint/2010/main" val="39609489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University is expected by the State to have a turnover target.  That dollar amount is provided to the University Budget Office.  The auxiliary cost centers are expected to ‘contribute’ to that amount.   This means it is anticipated that a cost center may have vacancies during the year, not 100% fully staffed the entire fiscal year.    The UBO provides the divisional budget officer with a spreadsheet during each budget cycle that contains this target.  For additional questions, please reach out to your divisional budget officer. </a:t>
            </a:r>
          </a:p>
        </p:txBody>
      </p:sp>
      <p:sp>
        <p:nvSpPr>
          <p:cNvPr id="4" name="Slide Number Placeholder 3"/>
          <p:cNvSpPr>
            <a:spLocks noGrp="1"/>
          </p:cNvSpPr>
          <p:nvPr>
            <p:ph type="sldNum" sz="quarter" idx="5"/>
          </p:nvPr>
        </p:nvSpPr>
        <p:spPr/>
        <p:txBody>
          <a:bodyPr/>
          <a:lstStyle/>
          <a:p>
            <a:fld id="{12216386-4D6B-49B9-8954-4F49625F8424}" type="slidenum">
              <a:rPr lang="en-US" smtClean="0"/>
              <a:t>22</a:t>
            </a:fld>
            <a:endParaRPr lang="en-US"/>
          </a:p>
        </p:txBody>
      </p:sp>
    </p:spTree>
    <p:extLst>
      <p:ext uri="{BB962C8B-B14F-4D97-AF65-F5344CB8AC3E}">
        <p14:creationId xmlns:p14="http://schemas.microsoft.com/office/powerpoint/2010/main" val="344312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UBO will also provide the numbers to budget for Bond Payments; Maintenance and Utilities and USM Overhead to any auxiliary cost centers that will incur these expenses.  These budgeted amounts are not to be changed. </a:t>
            </a:r>
          </a:p>
        </p:txBody>
      </p:sp>
      <p:sp>
        <p:nvSpPr>
          <p:cNvPr id="4" name="Slide Number Placeholder 3"/>
          <p:cNvSpPr>
            <a:spLocks noGrp="1"/>
          </p:cNvSpPr>
          <p:nvPr>
            <p:ph type="sldNum" sz="quarter" idx="5"/>
          </p:nvPr>
        </p:nvSpPr>
        <p:spPr/>
        <p:txBody>
          <a:bodyPr/>
          <a:lstStyle/>
          <a:p>
            <a:fld id="{12216386-4D6B-49B9-8954-4F49625F8424}" type="slidenum">
              <a:rPr lang="en-US" smtClean="0"/>
              <a:t>23</a:t>
            </a:fld>
            <a:endParaRPr lang="en-US"/>
          </a:p>
        </p:txBody>
      </p:sp>
    </p:spTree>
    <p:extLst>
      <p:ext uri="{BB962C8B-B14F-4D97-AF65-F5344CB8AC3E}">
        <p14:creationId xmlns:p14="http://schemas.microsoft.com/office/powerpoint/2010/main" val="17833962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cost center needs to use their fund balance, Approval to use prior year fund balance is required.  Just as each cost center manages their revenue and expenses, the University Budget Office manages the same at the University level.   The UBO has a spending threshold with the state, and the budget office is responsible for ensuring we do not overspend.   Just as a cost center would request use of prior year funds, the university would have to do the same.   A cost center should work with their respective DBO to request the use of these funds. </a:t>
            </a:r>
          </a:p>
        </p:txBody>
      </p:sp>
      <p:sp>
        <p:nvSpPr>
          <p:cNvPr id="4" name="Slide Number Placeholder 3"/>
          <p:cNvSpPr>
            <a:spLocks noGrp="1"/>
          </p:cNvSpPr>
          <p:nvPr>
            <p:ph type="sldNum" sz="quarter" idx="5"/>
          </p:nvPr>
        </p:nvSpPr>
        <p:spPr/>
        <p:txBody>
          <a:bodyPr/>
          <a:lstStyle/>
          <a:p>
            <a:fld id="{12216386-4D6B-49B9-8954-4F49625F8424}" type="slidenum">
              <a:rPr lang="en-US" smtClean="0"/>
              <a:t>24</a:t>
            </a:fld>
            <a:endParaRPr lang="en-US"/>
          </a:p>
        </p:txBody>
      </p:sp>
    </p:spTree>
    <p:extLst>
      <p:ext uri="{BB962C8B-B14F-4D97-AF65-F5344CB8AC3E}">
        <p14:creationId xmlns:p14="http://schemas.microsoft.com/office/powerpoint/2010/main" val="38414304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 Fees are expected to be used for specific things.  This information is shared with the students at the Student Fee Forum during the budget process.   If a cost center does not utilize all of the fees in a given fiscal year, the balance will be returned to the central fee cost center.  The student fees are distributed twice a year, once in the fall and once in the spring. </a:t>
            </a:r>
          </a:p>
        </p:txBody>
      </p:sp>
      <p:sp>
        <p:nvSpPr>
          <p:cNvPr id="4" name="Slide Number Placeholder 3"/>
          <p:cNvSpPr>
            <a:spLocks noGrp="1"/>
          </p:cNvSpPr>
          <p:nvPr>
            <p:ph type="sldNum" sz="quarter" idx="5"/>
          </p:nvPr>
        </p:nvSpPr>
        <p:spPr/>
        <p:txBody>
          <a:bodyPr/>
          <a:lstStyle/>
          <a:p>
            <a:fld id="{12216386-4D6B-49B9-8954-4F49625F8424}" type="slidenum">
              <a:rPr lang="en-US" smtClean="0"/>
              <a:t>25</a:t>
            </a:fld>
            <a:endParaRPr lang="en-US"/>
          </a:p>
        </p:txBody>
      </p:sp>
    </p:spTree>
    <p:extLst>
      <p:ext uri="{BB962C8B-B14F-4D97-AF65-F5344CB8AC3E}">
        <p14:creationId xmlns:p14="http://schemas.microsoft.com/office/powerpoint/2010/main" val="19697896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Student fee revenue cannot be transferred to another cost center. </a:t>
            </a:r>
          </a:p>
          <a:p>
            <a:endParaRPr lang="en-US" dirty="0"/>
          </a:p>
        </p:txBody>
      </p:sp>
      <p:sp>
        <p:nvSpPr>
          <p:cNvPr id="4" name="Slide Number Placeholder 3"/>
          <p:cNvSpPr>
            <a:spLocks noGrp="1"/>
          </p:cNvSpPr>
          <p:nvPr>
            <p:ph type="sldNum" sz="quarter" idx="5"/>
          </p:nvPr>
        </p:nvSpPr>
        <p:spPr/>
        <p:txBody>
          <a:bodyPr/>
          <a:lstStyle/>
          <a:p>
            <a:fld id="{12216386-4D6B-49B9-8954-4F49625F8424}" type="slidenum">
              <a:rPr lang="en-US" smtClean="0"/>
              <a:t>26</a:t>
            </a:fld>
            <a:endParaRPr lang="en-US"/>
          </a:p>
        </p:txBody>
      </p:sp>
    </p:spTree>
    <p:extLst>
      <p:ext uri="{BB962C8B-B14F-4D97-AF65-F5344CB8AC3E}">
        <p14:creationId xmlns:p14="http://schemas.microsoft.com/office/powerpoint/2010/main" val="426302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budget transfer should be processed if you need additional spending authority in another account within your cost center.  A budget transfer may also be processed if you are giving your spending authority to a different cost center.  For example:  the Health Center department may give some of their spending authority to the Counseling Center so that the Counseling Center can publish a brochure on Dealing with Covid.  In this example, the expense belongs to the Counseling Center, the Health Center is just providing additional spending authority for the brochure.     </a:t>
            </a:r>
          </a:p>
        </p:txBody>
      </p:sp>
      <p:sp>
        <p:nvSpPr>
          <p:cNvPr id="4" name="Slide Number Placeholder 3"/>
          <p:cNvSpPr>
            <a:spLocks noGrp="1"/>
          </p:cNvSpPr>
          <p:nvPr>
            <p:ph type="sldNum" sz="quarter" idx="5"/>
          </p:nvPr>
        </p:nvSpPr>
        <p:spPr/>
        <p:txBody>
          <a:bodyPr/>
          <a:lstStyle/>
          <a:p>
            <a:fld id="{12216386-4D6B-49B9-8954-4F49625F8424}" type="slidenum">
              <a:rPr lang="en-US" smtClean="0"/>
              <a:t>27</a:t>
            </a:fld>
            <a:endParaRPr lang="en-US"/>
          </a:p>
        </p:txBody>
      </p:sp>
    </p:spTree>
    <p:extLst>
      <p:ext uri="{BB962C8B-B14F-4D97-AF65-F5344CB8AC3E}">
        <p14:creationId xmlns:p14="http://schemas.microsoft.com/office/powerpoint/2010/main" val="17477152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an expense is posted to the wrong cost center, the expense should be moved to the correct cost center, it should not be moved just because budget is somewhere else. If an expense is shared/split between two (or more) cost centers, part of the expense should be moved.  For example: if the Health Center department and the Counseling Center are publishing a brochure on Dealing with Covid jointly, the expenses should be coded to BOTH cost centers reflecting their share.    </a:t>
            </a:r>
          </a:p>
        </p:txBody>
      </p:sp>
      <p:sp>
        <p:nvSpPr>
          <p:cNvPr id="4" name="Slide Number Placeholder 3"/>
          <p:cNvSpPr>
            <a:spLocks noGrp="1"/>
          </p:cNvSpPr>
          <p:nvPr>
            <p:ph type="sldNum" sz="quarter" idx="5"/>
          </p:nvPr>
        </p:nvSpPr>
        <p:spPr/>
        <p:txBody>
          <a:bodyPr/>
          <a:lstStyle/>
          <a:p>
            <a:fld id="{12216386-4D6B-49B9-8954-4F49625F8424}" type="slidenum">
              <a:rPr lang="en-US" smtClean="0"/>
              <a:t>28</a:t>
            </a:fld>
            <a:endParaRPr lang="en-US"/>
          </a:p>
        </p:txBody>
      </p:sp>
    </p:spTree>
    <p:extLst>
      <p:ext uri="{BB962C8B-B14F-4D97-AF65-F5344CB8AC3E}">
        <p14:creationId xmlns:p14="http://schemas.microsoft.com/office/powerpoint/2010/main" val="3145712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Cost centers should review their reports regularly for any open commitments.    If there is a Purchase Order (PO) or Requisition on a cost center, it is reserving funds to be used for that open commitment.  If a PO is no longer needed, but an encumbrance remains, the cost center cannot spend those funds on something else.   At the end of a fiscal year, all open commitments are rolled over to the new year.    It is important to note that if your PO is not completed at the end of a fiscal year, and it rolls over to the new fiscal year, the budget from the prior year does NOT roll over.  </a:t>
            </a:r>
          </a:p>
        </p:txBody>
      </p:sp>
      <p:sp>
        <p:nvSpPr>
          <p:cNvPr id="4" name="Slide Number Placeholder 3"/>
          <p:cNvSpPr>
            <a:spLocks noGrp="1"/>
          </p:cNvSpPr>
          <p:nvPr>
            <p:ph type="sldNum" sz="quarter" idx="5"/>
          </p:nvPr>
        </p:nvSpPr>
        <p:spPr/>
        <p:txBody>
          <a:bodyPr/>
          <a:lstStyle/>
          <a:p>
            <a:fld id="{12216386-4D6B-49B9-8954-4F49625F8424}" type="slidenum">
              <a:rPr lang="en-US" smtClean="0"/>
              <a:t>29</a:t>
            </a:fld>
            <a:endParaRPr lang="en-US"/>
          </a:p>
        </p:txBody>
      </p:sp>
    </p:spTree>
    <p:extLst>
      <p:ext uri="{BB962C8B-B14F-4D97-AF65-F5344CB8AC3E}">
        <p14:creationId xmlns:p14="http://schemas.microsoft.com/office/powerpoint/2010/main" val="3902548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Cost Centers are responsible for fringe benefits related to contractual employees (social security and unemployment .   There may also be times when fringe benefits are needed for Student Employees and Graduate Assistants.   When a student is not taking a full time course load, fringe benefits are applied (social security/unemployment).   This often happens if a student starts work before the semester starts, or is still working when the semester has ended.   It is best to plan for that expense at a 9% rate.</a:t>
            </a:r>
          </a:p>
        </p:txBody>
      </p:sp>
      <p:sp>
        <p:nvSpPr>
          <p:cNvPr id="4" name="Slide Number Placeholder 3"/>
          <p:cNvSpPr>
            <a:spLocks noGrp="1"/>
          </p:cNvSpPr>
          <p:nvPr>
            <p:ph type="sldNum" sz="quarter" idx="5"/>
          </p:nvPr>
        </p:nvSpPr>
        <p:spPr/>
        <p:txBody>
          <a:bodyPr/>
          <a:lstStyle/>
          <a:p>
            <a:fld id="{12216386-4D6B-49B9-8954-4F49625F8424}" type="slidenum">
              <a:rPr lang="en-US" smtClean="0"/>
              <a:t>30</a:t>
            </a:fld>
            <a:endParaRPr lang="en-US"/>
          </a:p>
        </p:txBody>
      </p:sp>
    </p:spTree>
    <p:extLst>
      <p:ext uri="{BB962C8B-B14F-4D97-AF65-F5344CB8AC3E}">
        <p14:creationId xmlns:p14="http://schemas.microsoft.com/office/powerpoint/2010/main" val="1065955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is required on all transactions, and for self support and auxiliary cost centers, it acts as the “savings account” for your cost center.   The cost center is also required and can be compared to one’s ‘checking account’.   Accounts are the more detailed breakdown of budget and expenses, similar to your BGE bill, cell phone, grocery bills.    The initiative and Objective fields are ways to further breakdown and record transactions.  While required, their values can be zeroes. </a:t>
            </a:r>
          </a:p>
        </p:txBody>
      </p:sp>
      <p:sp>
        <p:nvSpPr>
          <p:cNvPr id="4" name="Slide Number Placeholder 3"/>
          <p:cNvSpPr>
            <a:spLocks noGrp="1"/>
          </p:cNvSpPr>
          <p:nvPr>
            <p:ph type="sldNum" sz="quarter" idx="5"/>
          </p:nvPr>
        </p:nvSpPr>
        <p:spPr/>
        <p:txBody>
          <a:bodyPr/>
          <a:lstStyle/>
          <a:p>
            <a:fld id="{12216386-4D6B-49B9-8954-4F49625F8424}" type="slidenum">
              <a:rPr lang="en-US" smtClean="0"/>
              <a:t>4</a:t>
            </a:fld>
            <a:endParaRPr lang="en-US"/>
          </a:p>
        </p:txBody>
      </p:sp>
    </p:spTree>
    <p:extLst>
      <p:ext uri="{BB962C8B-B14F-4D97-AF65-F5344CB8AC3E}">
        <p14:creationId xmlns:p14="http://schemas.microsoft.com/office/powerpoint/2010/main" val="20983354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know what travel requests have been approved, and when the trip is going to be settled.   Funding is NOT reserved when a request is submitted, there is no obligation to pay showing on your report. It is important to know what has already been approved to be expensed to your cost center that hasn’t posted yet. </a:t>
            </a:r>
          </a:p>
        </p:txBody>
      </p:sp>
      <p:sp>
        <p:nvSpPr>
          <p:cNvPr id="4" name="Slide Number Placeholder 3"/>
          <p:cNvSpPr>
            <a:spLocks noGrp="1"/>
          </p:cNvSpPr>
          <p:nvPr>
            <p:ph type="sldNum" sz="quarter" idx="5"/>
          </p:nvPr>
        </p:nvSpPr>
        <p:spPr/>
        <p:txBody>
          <a:bodyPr/>
          <a:lstStyle/>
          <a:p>
            <a:fld id="{12216386-4D6B-49B9-8954-4F49625F8424}" type="slidenum">
              <a:rPr lang="en-US" smtClean="0"/>
              <a:t>31</a:t>
            </a:fld>
            <a:endParaRPr lang="en-US"/>
          </a:p>
        </p:txBody>
      </p:sp>
    </p:spTree>
    <p:extLst>
      <p:ext uri="{BB962C8B-B14F-4D97-AF65-F5344CB8AC3E}">
        <p14:creationId xmlns:p14="http://schemas.microsoft.com/office/powerpoint/2010/main" val="14937795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Stratus Financials website has a report matrix that lists all of the reports developed to help aid in the management of your cost centers, units, colleges, and division!   </a:t>
            </a:r>
          </a:p>
        </p:txBody>
      </p:sp>
      <p:sp>
        <p:nvSpPr>
          <p:cNvPr id="4" name="Slide Number Placeholder 3"/>
          <p:cNvSpPr>
            <a:spLocks noGrp="1"/>
          </p:cNvSpPr>
          <p:nvPr>
            <p:ph type="sldNum" sz="quarter" idx="5"/>
          </p:nvPr>
        </p:nvSpPr>
        <p:spPr/>
        <p:txBody>
          <a:bodyPr/>
          <a:lstStyle/>
          <a:p>
            <a:fld id="{12216386-4D6B-49B9-8954-4F49625F8424}" type="slidenum">
              <a:rPr lang="en-US" smtClean="0"/>
              <a:t>32</a:t>
            </a:fld>
            <a:endParaRPr lang="en-US"/>
          </a:p>
        </p:txBody>
      </p:sp>
    </p:spTree>
    <p:extLst>
      <p:ext uri="{BB962C8B-B14F-4D97-AF65-F5344CB8AC3E}">
        <p14:creationId xmlns:p14="http://schemas.microsoft.com/office/powerpoint/2010/main" val="30587318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216386-4D6B-49B9-8954-4F49625F8424}" type="slidenum">
              <a:rPr lang="en-US" smtClean="0"/>
              <a:t>33</a:t>
            </a:fld>
            <a:endParaRPr lang="en-US"/>
          </a:p>
        </p:txBody>
      </p:sp>
    </p:spTree>
    <p:extLst>
      <p:ext uri="{BB962C8B-B14F-4D97-AF65-F5344CB8AC3E}">
        <p14:creationId xmlns:p14="http://schemas.microsoft.com/office/powerpoint/2010/main" val="604458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expenses are not coded properly, it makes it challenging to know where funding was utilized.  If a cost center needs to ask for additional IT dollars, it is impossible to know how much has been spent over the past few years to justify the increase needed.  If the unit is assessing how much is spent annually on IT equipment, but everything is recorded in office supplies, there is no way to easily report.   All of the expenses in the University are reported to the State, so it is key to record expenses properly.   The University Budget Office relies on cost center managers and financial stewards to ensure proper recording of expenses, as well as revenues. </a:t>
            </a:r>
          </a:p>
        </p:txBody>
      </p:sp>
      <p:sp>
        <p:nvSpPr>
          <p:cNvPr id="4" name="Slide Number Placeholder 3"/>
          <p:cNvSpPr>
            <a:spLocks noGrp="1"/>
          </p:cNvSpPr>
          <p:nvPr>
            <p:ph type="sldNum" sz="quarter" idx="5"/>
          </p:nvPr>
        </p:nvSpPr>
        <p:spPr/>
        <p:txBody>
          <a:bodyPr/>
          <a:lstStyle/>
          <a:p>
            <a:fld id="{12216386-4D6B-49B9-8954-4F49625F8424}" type="slidenum">
              <a:rPr lang="en-US" smtClean="0"/>
              <a:t>5</a:t>
            </a:fld>
            <a:endParaRPr lang="en-US"/>
          </a:p>
        </p:txBody>
      </p:sp>
    </p:spTree>
    <p:extLst>
      <p:ext uri="{BB962C8B-B14F-4D97-AF65-F5344CB8AC3E}">
        <p14:creationId xmlns:p14="http://schemas.microsoft.com/office/powerpoint/2010/main" val="1931018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Expenses should be posted to the account that most accurately matches what the expense represents.    The Stratus Financials website has a listing of all of the account codes, along with a definition of each expense.   If the account that matches closest to the description of an expense doesn’t have budget, a budget transfer can be processed to cover.    </a:t>
            </a:r>
          </a:p>
        </p:txBody>
      </p:sp>
      <p:sp>
        <p:nvSpPr>
          <p:cNvPr id="4" name="Slide Number Placeholder 3"/>
          <p:cNvSpPr>
            <a:spLocks noGrp="1"/>
          </p:cNvSpPr>
          <p:nvPr>
            <p:ph type="sldNum" sz="quarter" idx="5"/>
          </p:nvPr>
        </p:nvSpPr>
        <p:spPr/>
        <p:txBody>
          <a:bodyPr/>
          <a:lstStyle/>
          <a:p>
            <a:fld id="{12216386-4D6B-49B9-8954-4F49625F8424}" type="slidenum">
              <a:rPr lang="en-US" smtClean="0"/>
              <a:t>6</a:t>
            </a:fld>
            <a:endParaRPr lang="en-US"/>
          </a:p>
        </p:txBody>
      </p:sp>
    </p:spTree>
    <p:extLst>
      <p:ext uri="{BB962C8B-B14F-4D97-AF65-F5344CB8AC3E}">
        <p14:creationId xmlns:p14="http://schemas.microsoft.com/office/powerpoint/2010/main" val="1137757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216386-4D6B-49B9-8954-4F49625F8424}" type="slidenum">
              <a:rPr lang="en-US" smtClean="0"/>
              <a:t>7</a:t>
            </a:fld>
            <a:endParaRPr lang="en-US"/>
          </a:p>
        </p:txBody>
      </p:sp>
    </p:spTree>
    <p:extLst>
      <p:ext uri="{BB962C8B-B14F-4D97-AF65-F5344CB8AC3E}">
        <p14:creationId xmlns:p14="http://schemas.microsoft.com/office/powerpoint/2010/main" val="130445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spcBef>
                <a:spcPts val="0"/>
              </a:spcBef>
              <a:spcAft>
                <a:spcPts val="60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If there is a change to a position, the cost center is  responsible for covering the difference.  </a:t>
            </a:r>
            <a:r>
              <a:rPr lang="en-US" sz="1800" i="1" dirty="0">
                <a:effectLst/>
                <a:latin typeface="Calibri" panose="020F0502020204030204" pitchFamily="34" charset="0"/>
                <a:ea typeface="Times New Roman" panose="02020603050405020304" pitchFamily="18" charset="0"/>
                <a:cs typeface="Times New Roman" panose="02020603050405020304" pitchFamily="18" charset="0"/>
              </a:rPr>
              <a:t>For example: a person received a reclass, and the salary increased by $5000.  The cost center is responsible for the increase, plus the additional cost of the fringe benefits.  If there are questions, reach out to the Divisional Budget Officer for assistance. Note: </a:t>
            </a:r>
            <a:r>
              <a:rPr lang="en-US" sz="1800" i="1" strike="sngStrike"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800" i="1" dirty="0">
                <a:effectLst/>
                <a:latin typeface="Calibri" panose="020F0502020204030204" pitchFamily="34" charset="0"/>
                <a:ea typeface="Times New Roman" panose="02020603050405020304" pitchFamily="18" charset="0"/>
                <a:cs typeface="Times New Roman" panose="02020603050405020304" pitchFamily="18" charset="0"/>
              </a:rPr>
              <a:t>Cost centers are also responsible for covering Probationary Increases for non-exempt employees.</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12216386-4D6B-49B9-8954-4F49625F8424}" type="slidenum">
              <a:rPr lang="en-US" smtClean="0"/>
              <a:t>8</a:t>
            </a:fld>
            <a:endParaRPr lang="en-US"/>
          </a:p>
        </p:txBody>
      </p:sp>
    </p:spTree>
    <p:extLst>
      <p:ext uri="{BB962C8B-B14F-4D97-AF65-F5344CB8AC3E}">
        <p14:creationId xmlns:p14="http://schemas.microsoft.com/office/powerpoint/2010/main" val="2036279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noted, the Budget Office loads salary and benefits and the beginning of each fiscal year.   This is the amount reserved for that position.  Should the position be vacant, or become vacant, any difference in salary offered above the budgeted amount, is the responsibility of the cost center to fund.  Hiring departments should work with their respective DBO’s before offering a salary higher than the budgeted amount. </a:t>
            </a:r>
          </a:p>
        </p:txBody>
      </p:sp>
      <p:sp>
        <p:nvSpPr>
          <p:cNvPr id="4" name="Slide Number Placeholder 3"/>
          <p:cNvSpPr>
            <a:spLocks noGrp="1"/>
          </p:cNvSpPr>
          <p:nvPr>
            <p:ph type="sldNum" sz="quarter" idx="5"/>
          </p:nvPr>
        </p:nvSpPr>
        <p:spPr/>
        <p:txBody>
          <a:bodyPr/>
          <a:lstStyle/>
          <a:p>
            <a:fld id="{12216386-4D6B-49B9-8954-4F49625F8424}" type="slidenum">
              <a:rPr lang="en-US" smtClean="0"/>
              <a:t>9</a:t>
            </a:fld>
            <a:endParaRPr lang="en-US"/>
          </a:p>
        </p:txBody>
      </p:sp>
    </p:spTree>
    <p:extLst>
      <p:ext uri="{BB962C8B-B14F-4D97-AF65-F5344CB8AC3E}">
        <p14:creationId xmlns:p14="http://schemas.microsoft.com/office/powerpoint/2010/main" val="643057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Transactions will all post to the appropriate cost center, and the Provost Budget Office processes budget transfers to cover those expense (with the exception of 502419)  The accounts under the parent level of 502400 are covered by PBO; 502419 falls under contractual services where contingent employees are charged. </a:t>
            </a:r>
          </a:p>
        </p:txBody>
      </p:sp>
      <p:sp>
        <p:nvSpPr>
          <p:cNvPr id="4" name="Slide Number Placeholder 3"/>
          <p:cNvSpPr>
            <a:spLocks noGrp="1"/>
          </p:cNvSpPr>
          <p:nvPr>
            <p:ph type="sldNum" sz="quarter" idx="5"/>
          </p:nvPr>
        </p:nvSpPr>
        <p:spPr/>
        <p:txBody>
          <a:bodyPr/>
          <a:lstStyle/>
          <a:p>
            <a:fld id="{12216386-4D6B-49B9-8954-4F49625F8424}" type="slidenum">
              <a:rPr lang="en-US" smtClean="0"/>
              <a:t>10</a:t>
            </a:fld>
            <a:endParaRPr lang="en-US"/>
          </a:p>
        </p:txBody>
      </p:sp>
    </p:spTree>
    <p:extLst>
      <p:ext uri="{BB962C8B-B14F-4D97-AF65-F5344CB8AC3E}">
        <p14:creationId xmlns:p14="http://schemas.microsoft.com/office/powerpoint/2010/main" val="20550142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0108" y="6244983"/>
            <a:ext cx="2743200" cy="365125"/>
          </a:xfrm>
        </p:spPr>
        <p:txBody>
          <a:bodyPr/>
          <a:lstStyle/>
          <a:p>
            <a:fld id="{BE4B41FD-D06B-EA42-A3A7-3BA69B7CF81B}" type="datetimeFigureOut">
              <a:rPr lang="en-US" smtClean="0"/>
              <a:t>10/9/2023</a:t>
            </a:fld>
            <a:endParaRPr lang="en-US"/>
          </a:p>
        </p:txBody>
      </p:sp>
      <p:sp>
        <p:nvSpPr>
          <p:cNvPr id="5" name="Footer Placeholder 4"/>
          <p:cNvSpPr>
            <a:spLocks noGrp="1"/>
          </p:cNvSpPr>
          <p:nvPr>
            <p:ph type="ftr" sz="quarter" idx="11"/>
          </p:nvPr>
        </p:nvSpPr>
        <p:spPr>
          <a:xfrm>
            <a:off x="4038600" y="6244983"/>
            <a:ext cx="4114800" cy="365125"/>
          </a:xfrm>
        </p:spPr>
        <p:txBody>
          <a:bodyPr/>
          <a:lstStyle/>
          <a:p>
            <a:endParaRPr lang="en-US"/>
          </a:p>
        </p:txBody>
      </p:sp>
      <p:sp>
        <p:nvSpPr>
          <p:cNvPr id="6" name="Slide Number Placeholder 5"/>
          <p:cNvSpPr>
            <a:spLocks noGrp="1"/>
          </p:cNvSpPr>
          <p:nvPr>
            <p:ph type="sldNum" sz="quarter" idx="12"/>
          </p:nvPr>
        </p:nvSpPr>
        <p:spPr>
          <a:xfrm>
            <a:off x="9296400" y="6244983"/>
            <a:ext cx="2743200" cy="365125"/>
          </a:xfrm>
        </p:spPr>
        <p:txBody>
          <a:bodyPr/>
          <a:lstStyle/>
          <a:p>
            <a:fld id="{01977278-7687-3448-A6B0-227CFE0C97B6}" type="slidenum">
              <a:rPr lang="en-US" smtClean="0"/>
              <a:t>‹#›</a:t>
            </a:fld>
            <a:endParaRPr lang="en-US"/>
          </a:p>
        </p:txBody>
      </p:sp>
    </p:spTree>
    <p:extLst>
      <p:ext uri="{BB962C8B-B14F-4D97-AF65-F5344CB8AC3E}">
        <p14:creationId xmlns:p14="http://schemas.microsoft.com/office/powerpoint/2010/main" val="3908857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4B41FD-D06B-EA42-A3A7-3BA69B7CF81B}"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977278-7687-3448-A6B0-227CFE0C97B6}" type="slidenum">
              <a:rPr lang="en-US" smtClean="0"/>
              <a:t>‹#›</a:t>
            </a:fld>
            <a:endParaRPr lang="en-US"/>
          </a:p>
        </p:txBody>
      </p:sp>
    </p:spTree>
    <p:extLst>
      <p:ext uri="{BB962C8B-B14F-4D97-AF65-F5344CB8AC3E}">
        <p14:creationId xmlns:p14="http://schemas.microsoft.com/office/powerpoint/2010/main" val="4067629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87609" y="1652952"/>
            <a:ext cx="2628900" cy="4524010"/>
          </a:xfrm>
        </p:spPr>
        <p:txBody>
          <a:bodyPr vert="eaVert"/>
          <a:lstStyle>
            <a:lvl1pPr>
              <a:defRPr>
                <a:solidFill>
                  <a:schemeClr val="bg1"/>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1" y="1652954"/>
            <a:ext cx="8219831" cy="452400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4B41FD-D06B-EA42-A3A7-3BA69B7CF81B}"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977278-7687-3448-A6B0-227CFE0C97B6}" type="slidenum">
              <a:rPr lang="en-US" smtClean="0"/>
              <a:t>‹#›</a:t>
            </a:fld>
            <a:endParaRPr lang="en-US"/>
          </a:p>
        </p:txBody>
      </p:sp>
    </p:spTree>
    <p:extLst>
      <p:ext uri="{BB962C8B-B14F-4D97-AF65-F5344CB8AC3E}">
        <p14:creationId xmlns:p14="http://schemas.microsoft.com/office/powerpoint/2010/main" val="94298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4B41FD-D06B-EA42-A3A7-3BA69B7CF81B}"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977278-7687-3448-A6B0-227CFE0C97B6}" type="slidenum">
              <a:rPr lang="en-US" smtClean="0"/>
              <a:t>‹#›</a:t>
            </a:fld>
            <a:endParaRPr lang="en-US"/>
          </a:p>
        </p:txBody>
      </p:sp>
    </p:spTree>
    <p:extLst>
      <p:ext uri="{BB962C8B-B14F-4D97-AF65-F5344CB8AC3E}">
        <p14:creationId xmlns:p14="http://schemas.microsoft.com/office/powerpoint/2010/main" val="3114174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4B41FD-D06B-EA42-A3A7-3BA69B7CF81B}"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977278-7687-3448-A6B0-227CFE0C97B6}" type="slidenum">
              <a:rPr lang="en-US" smtClean="0"/>
              <a:t>‹#›</a:t>
            </a:fld>
            <a:endParaRPr lang="en-US"/>
          </a:p>
        </p:txBody>
      </p:sp>
    </p:spTree>
    <p:extLst>
      <p:ext uri="{BB962C8B-B14F-4D97-AF65-F5344CB8AC3E}">
        <p14:creationId xmlns:p14="http://schemas.microsoft.com/office/powerpoint/2010/main" val="2842149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E4B41FD-D06B-EA42-A3A7-3BA69B7CF81B}" type="datetimeFigureOut">
              <a:rPr lang="en-US" smtClean="0"/>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977278-7687-3448-A6B0-227CFE0C97B6}" type="slidenum">
              <a:rPr lang="en-US" smtClean="0"/>
              <a:t>‹#›</a:t>
            </a:fld>
            <a:endParaRPr lang="en-US"/>
          </a:p>
        </p:txBody>
      </p:sp>
    </p:spTree>
    <p:extLst>
      <p:ext uri="{BB962C8B-B14F-4D97-AF65-F5344CB8AC3E}">
        <p14:creationId xmlns:p14="http://schemas.microsoft.com/office/powerpoint/2010/main" val="1980392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9" y="252046"/>
            <a:ext cx="9796584" cy="1115890"/>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E4B41FD-D06B-EA42-A3A7-3BA69B7CF81B}" type="datetimeFigureOut">
              <a:rPr lang="en-US" smtClean="0"/>
              <a:t>10/9/2023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977278-7687-3448-A6B0-227CFE0C97B6}" type="slidenum">
              <a:rPr lang="en-US" smtClean="0"/>
              <a:t>‹#›</a:t>
            </a:fld>
            <a:endParaRPr lang="en-US"/>
          </a:p>
        </p:txBody>
      </p:sp>
    </p:spTree>
    <p:extLst>
      <p:ext uri="{BB962C8B-B14F-4D97-AF65-F5344CB8AC3E}">
        <p14:creationId xmlns:p14="http://schemas.microsoft.com/office/powerpoint/2010/main" val="3012796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E4B41FD-D06B-EA42-A3A7-3BA69B7CF81B}" type="datetimeFigureOut">
              <a:rPr lang="en-US" smtClean="0"/>
              <a:t>10/9/2023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977278-7687-3448-A6B0-227CFE0C97B6}" type="slidenum">
              <a:rPr lang="en-US" smtClean="0"/>
              <a:t>‹#›</a:t>
            </a:fld>
            <a:endParaRPr lang="en-US"/>
          </a:p>
        </p:txBody>
      </p:sp>
    </p:spTree>
    <p:extLst>
      <p:ext uri="{BB962C8B-B14F-4D97-AF65-F5344CB8AC3E}">
        <p14:creationId xmlns:p14="http://schemas.microsoft.com/office/powerpoint/2010/main" val="2277106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4B41FD-D06B-EA42-A3A7-3BA69B7CF81B}" type="datetimeFigureOut">
              <a:rPr lang="en-US" smtClean="0"/>
              <a:t>10/9/2023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977278-7687-3448-A6B0-227CFE0C97B6}" type="slidenum">
              <a:rPr lang="en-US" smtClean="0"/>
              <a:t>‹#›</a:t>
            </a:fld>
            <a:endParaRPr lang="en-US"/>
          </a:p>
        </p:txBody>
      </p:sp>
    </p:spTree>
    <p:extLst>
      <p:ext uri="{BB962C8B-B14F-4D97-AF65-F5344CB8AC3E}">
        <p14:creationId xmlns:p14="http://schemas.microsoft.com/office/powerpoint/2010/main" val="3129748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00" y="1565031"/>
            <a:ext cx="3932237" cy="973015"/>
          </a:xfrm>
        </p:spPr>
        <p:txBody>
          <a:bodyPr anchor="b">
            <a:normAutofit/>
          </a:bodyPr>
          <a:lstStyle>
            <a:lvl1pPr>
              <a:defRPr sz="2800">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5183188" y="1565031"/>
            <a:ext cx="6172200" cy="429602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637692"/>
            <a:ext cx="3932237" cy="323129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4B41FD-D06B-EA42-A3A7-3BA69B7CF81B}" type="datetimeFigureOut">
              <a:rPr lang="en-US" smtClean="0"/>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977278-7687-3448-A6B0-227CFE0C97B6}" type="slidenum">
              <a:rPr lang="en-US" smtClean="0"/>
              <a:t>‹#›</a:t>
            </a:fld>
            <a:endParaRPr lang="en-US"/>
          </a:p>
        </p:txBody>
      </p:sp>
    </p:spTree>
    <p:extLst>
      <p:ext uri="{BB962C8B-B14F-4D97-AF65-F5344CB8AC3E}">
        <p14:creationId xmlns:p14="http://schemas.microsoft.com/office/powerpoint/2010/main" val="2539919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565031"/>
            <a:ext cx="3932237" cy="803030"/>
          </a:xfrm>
        </p:spPr>
        <p:txBody>
          <a:bodyPr anchor="b">
            <a:noAutofit/>
          </a:bodyPr>
          <a:lstStyle>
            <a:lvl1pPr>
              <a:defRPr sz="2800">
                <a:solidFill>
                  <a:schemeClr val="tx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1565031"/>
            <a:ext cx="6172200" cy="4296020"/>
          </a:xfrm>
          <a:no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491154"/>
            <a:ext cx="3932237" cy="337783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4B41FD-D06B-EA42-A3A7-3BA69B7CF81B}" type="datetimeFigureOut">
              <a:rPr lang="en-US" smtClean="0"/>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977278-7687-3448-A6B0-227CFE0C97B6}" type="slidenum">
              <a:rPr lang="en-US" smtClean="0"/>
              <a:t>‹#›</a:t>
            </a:fld>
            <a:endParaRPr lang="en-US"/>
          </a:p>
        </p:txBody>
      </p:sp>
    </p:spTree>
    <p:extLst>
      <p:ext uri="{BB962C8B-B14F-4D97-AF65-F5344CB8AC3E}">
        <p14:creationId xmlns:p14="http://schemas.microsoft.com/office/powerpoint/2010/main" val="1151735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48604"/>
            <a:ext cx="9603153"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4B41FD-D06B-EA42-A3A7-3BA69B7CF81B}" type="datetimeFigureOut">
              <a:rPr lang="en-US" smtClean="0"/>
              <a:t>10/9/2023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977278-7687-3448-A6B0-227CFE0C97B6}" type="slidenum">
              <a:rPr lang="en-US" smtClean="0"/>
              <a:t>‹#›</a:t>
            </a:fld>
            <a:endParaRPr lang="en-US"/>
          </a:p>
        </p:txBody>
      </p:sp>
    </p:spTree>
    <p:extLst>
      <p:ext uri="{BB962C8B-B14F-4D97-AF65-F5344CB8AC3E}">
        <p14:creationId xmlns:p14="http://schemas.microsoft.com/office/powerpoint/2010/main" val="38969552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000" kern="1200">
          <a:solidFill>
            <a:schemeClr val="bg1"/>
          </a:solidFill>
          <a:latin typeface="Proxima Nova" panose="0200050603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2.xml"/><Relationship Id="rId7" Type="http://schemas.openxmlformats.org/officeDocument/2006/relationships/diagramQuickStyle" Target="../diagrams/quickStyle6.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3.png"/><Relationship Id="rId4" Type="http://schemas.openxmlformats.org/officeDocument/2006/relationships/notesSlide" Target="../notesSlides/notesSlide9.xml"/><Relationship Id="rId9" Type="http://schemas.microsoft.com/office/2007/relationships/diagramDrawing" Target="../diagrams/drawing6.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2.xml"/><Relationship Id="rId7" Type="http://schemas.openxmlformats.org/officeDocument/2006/relationships/diagramQuickStyle" Target="../diagrams/quickStyle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3.png"/><Relationship Id="rId4" Type="http://schemas.openxmlformats.org/officeDocument/2006/relationships/notesSlide" Target="../notesSlides/notesSlide10.xml"/><Relationship Id="rId9" Type="http://schemas.microsoft.com/office/2007/relationships/diagramDrawing" Target="../diagrams/drawing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23.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33.sv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slideLayout" Target="../slideLayouts/slideLayout2.xml"/><Relationship Id="rId7" Type="http://schemas.openxmlformats.org/officeDocument/2006/relationships/image" Target="../media/image36.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6.svg"/><Relationship Id="rId5" Type="http://schemas.openxmlformats.org/officeDocument/2006/relationships/image" Target="../media/image12.png"/><Relationship Id="rId4" Type="http://schemas.openxmlformats.org/officeDocument/2006/relationships/notesSlide" Target="../notesSlides/notesSlide15.xml"/><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38.jpe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2.xml"/><Relationship Id="rId7" Type="http://schemas.openxmlformats.org/officeDocument/2006/relationships/image" Target="../media/image40.sv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9.png"/><Relationship Id="rId5" Type="http://schemas.openxmlformats.org/officeDocument/2006/relationships/hyperlink" Target="https://www.towson.edu/budgetoffice/documents/stratus_transfer_of_revenue_request_form.xlsx" TargetMode="External"/><Relationship Id="rId10" Type="http://schemas.openxmlformats.org/officeDocument/2006/relationships/image" Target="../media/image3.png"/><Relationship Id="rId4" Type="http://schemas.openxmlformats.org/officeDocument/2006/relationships/notesSlide" Target="../notesSlides/notesSlide17.xml"/><Relationship Id="rId9" Type="http://schemas.openxmlformats.org/officeDocument/2006/relationships/image" Target="../media/image42.sv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23.jpe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3.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1.xml"/><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33.sv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43.jp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23.jpe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slideLayout" Target="../slideLayouts/slideLayout2.xml"/><Relationship Id="rId7" Type="http://schemas.openxmlformats.org/officeDocument/2006/relationships/image" Target="../media/image36.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6.svg"/><Relationship Id="rId5" Type="http://schemas.openxmlformats.org/officeDocument/2006/relationships/image" Target="../media/image12.png"/><Relationship Id="rId4" Type="http://schemas.openxmlformats.org/officeDocument/2006/relationships/notesSlide" Target="../notesSlides/notesSlide23.xml"/><Relationship Id="rId9"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slideLayout" Target="../slideLayouts/slideLayout2.xml"/><Relationship Id="rId7" Type="http://schemas.openxmlformats.org/officeDocument/2006/relationships/image" Target="../media/image41.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notesSlide" Target="../notesSlides/notesSlide25.xml"/><Relationship Id="rId9"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46.jpe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46.jpe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png"/><Relationship Id="rId4" Type="http://schemas.openxmlformats.org/officeDocument/2006/relationships/notesSlide" Target="../notesSlides/notesSlide2.xml"/><Relationship Id="rId9" Type="http://schemas.microsoft.com/office/2007/relationships/diagramDrawing" Target="../diagrams/drawing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openxmlformats.org/officeDocument/2006/relationships/image" Target="../media/image51.jp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52.jpg"/><Relationship Id="rId5" Type="http://schemas.openxmlformats.org/officeDocument/2006/relationships/hyperlink" Target="https://www.towson.edu/financialsystems/stratus/documents/campus_report_matrix_for_website.xlsx" TargetMode="External"/><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4.sv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png"/><Relationship Id="rId4" Type="http://schemas.openxmlformats.org/officeDocument/2006/relationships/notesSlide" Target="../notesSlides/notesSlide3.xml"/><Relationship Id="rId9" Type="http://schemas.microsoft.com/office/2007/relationships/diagramDrawing" Target="../diagrams/drawing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2.svg"/><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hyperlink" Target="https://www.towson.edu/financialsystems/documents/stratus_account_code_listing.xlsx" TargetMode="External"/><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23.jpe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12"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4.xml"/><Relationship Id="rId11" Type="http://schemas.openxmlformats.org/officeDocument/2006/relationships/image" Target="../media/image25.svg"/><Relationship Id="rId5" Type="http://schemas.openxmlformats.org/officeDocument/2006/relationships/diagramData" Target="../diagrams/data4.xml"/><Relationship Id="rId10" Type="http://schemas.openxmlformats.org/officeDocument/2006/relationships/image" Target="../media/image14.png"/><Relationship Id="rId4" Type="http://schemas.openxmlformats.org/officeDocument/2006/relationships/notesSlide" Target="../notesSlides/notesSlide7.xml"/><Relationship Id="rId9" Type="http://schemas.microsoft.com/office/2007/relationships/diagramDrawing" Target="../diagrams/drawing4.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xml"/><Relationship Id="rId7" Type="http://schemas.openxmlformats.org/officeDocument/2006/relationships/diagramQuickStyle" Target="../diagrams/quickStyle5.xml"/><Relationship Id="rId12"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5.xml"/><Relationship Id="rId11" Type="http://schemas.openxmlformats.org/officeDocument/2006/relationships/image" Target="../media/image28.svg"/><Relationship Id="rId5" Type="http://schemas.openxmlformats.org/officeDocument/2006/relationships/diagramData" Target="../diagrams/data5.xml"/><Relationship Id="rId10" Type="http://schemas.openxmlformats.org/officeDocument/2006/relationships/image" Target="../media/image27.png"/><Relationship Id="rId4" Type="http://schemas.openxmlformats.org/officeDocument/2006/relationships/notesSlide" Target="../notesSlides/notesSlide8.xml"/><Relationship Id="rId9" Type="http://schemas.microsoft.com/office/2007/relationships/diagramDrawing" Target="../diagrams/drawing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4E5DC-F785-3C44-8D74-72C83B9903DC}"/>
              </a:ext>
            </a:extLst>
          </p:cNvPr>
          <p:cNvSpPr>
            <a:spLocks noGrp="1"/>
          </p:cNvSpPr>
          <p:nvPr>
            <p:ph type="ctrTitle"/>
          </p:nvPr>
        </p:nvSpPr>
        <p:spPr/>
        <p:txBody>
          <a:bodyPr/>
          <a:lstStyle/>
          <a:p>
            <a:r>
              <a:rPr lang="en-US" dirty="0">
                <a:latin typeface="Proxima Nova"/>
              </a:rPr>
              <a:t>Keys to Successful Budgeting</a:t>
            </a:r>
          </a:p>
        </p:txBody>
      </p:sp>
      <p:pic>
        <p:nvPicPr>
          <p:cNvPr id="50" name="Audio 49">
            <a:hlinkClick r:id="" action="ppaction://media"/>
            <a:extLst>
              <a:ext uri="{FF2B5EF4-FFF2-40B4-BE49-F238E27FC236}">
                <a16:creationId xmlns:a16="http://schemas.microsoft.com/office/drawing/2014/main" id="{F134EB20-BF92-0E82-BB87-A88EF5D74E3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9773853"/>
      </p:ext>
    </p:extLst>
  </p:cSld>
  <p:clrMapOvr>
    <a:masterClrMapping/>
  </p:clrMapOvr>
  <mc:AlternateContent xmlns:mc="http://schemas.openxmlformats.org/markup-compatibility/2006" xmlns:p14="http://schemas.microsoft.com/office/powerpoint/2010/main">
    <mc:Choice Requires="p14">
      <p:transition spd="slow" p14:dur="2000" advTm="14355"/>
    </mc:Choice>
    <mc:Fallback xmlns="">
      <p:transition spd="slow" advTm="14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A9E11-3BDD-45B1-D92B-A38103FEA7B1}"/>
              </a:ext>
            </a:extLst>
          </p:cNvPr>
          <p:cNvSpPr>
            <a:spLocks noGrp="1"/>
          </p:cNvSpPr>
          <p:nvPr>
            <p:ph type="title"/>
          </p:nvPr>
        </p:nvSpPr>
        <p:spPr/>
        <p:txBody>
          <a:bodyPr/>
          <a:lstStyle/>
          <a:p>
            <a:r>
              <a:rPr lang="en-US" dirty="0">
                <a:solidFill>
                  <a:schemeClr val="tx1"/>
                </a:solidFill>
              </a:rPr>
              <a:t>Management of </a:t>
            </a:r>
            <a:r>
              <a:rPr lang="en-US" u="sng" dirty="0">
                <a:solidFill>
                  <a:schemeClr val="tx1"/>
                </a:solidFill>
              </a:rPr>
              <a:t>state</a:t>
            </a:r>
            <a:r>
              <a:rPr lang="en-US" dirty="0">
                <a:solidFill>
                  <a:schemeClr val="tx1"/>
                </a:solidFill>
              </a:rPr>
              <a:t> support budgets: part-time faculty / lecturers</a:t>
            </a:r>
          </a:p>
        </p:txBody>
      </p:sp>
      <p:graphicFrame>
        <p:nvGraphicFramePr>
          <p:cNvPr id="5" name="Content Placeholder 2">
            <a:extLst>
              <a:ext uri="{FF2B5EF4-FFF2-40B4-BE49-F238E27FC236}">
                <a16:creationId xmlns:a16="http://schemas.microsoft.com/office/drawing/2014/main" id="{DC60E7C4-4BC8-21DE-7185-310B38CB9F95}"/>
              </a:ext>
            </a:extLst>
          </p:cNvPr>
          <p:cNvGraphicFramePr>
            <a:graphicFrameLocks noGrp="1"/>
          </p:cNvGraphicFramePr>
          <p:nvPr>
            <p:ph idx="1"/>
            <p:extLst>
              <p:ext uri="{D42A27DB-BD31-4B8C-83A1-F6EECF244321}">
                <p14:modId xmlns:p14="http://schemas.microsoft.com/office/powerpoint/2010/main" val="252030067"/>
              </p:ext>
            </p:extLst>
          </p:nvPr>
        </p:nvGraphicFramePr>
        <p:xfrm>
          <a:off x="838200" y="1825625"/>
          <a:ext cx="10754428"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8" name="Audio 17">
            <a:hlinkClick r:id="" action="ppaction://media"/>
            <a:extLst>
              <a:ext uri="{FF2B5EF4-FFF2-40B4-BE49-F238E27FC236}">
                <a16:creationId xmlns:a16="http://schemas.microsoft.com/office/drawing/2014/main" id="{FDAD7857-E9BE-4B7B-AE52-CA692A407CDC}"/>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07916975"/>
      </p:ext>
    </p:extLst>
  </p:cSld>
  <p:clrMapOvr>
    <a:masterClrMapping/>
  </p:clrMapOvr>
  <mc:AlternateContent xmlns:mc="http://schemas.openxmlformats.org/markup-compatibility/2006" xmlns:p14="http://schemas.microsoft.com/office/powerpoint/2010/main">
    <mc:Choice Requires="p14">
      <p:transition spd="slow" p14:dur="2000" advTm="53602"/>
    </mc:Choice>
    <mc:Fallback xmlns="">
      <p:transition spd="slow" advTm="53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A9E11-3BDD-45B1-D92B-A38103FEA7B1}"/>
              </a:ext>
            </a:extLst>
          </p:cNvPr>
          <p:cNvSpPr>
            <a:spLocks noGrp="1"/>
          </p:cNvSpPr>
          <p:nvPr>
            <p:ph type="title"/>
          </p:nvPr>
        </p:nvSpPr>
        <p:spPr>
          <a:xfrm>
            <a:off x="365659" y="48604"/>
            <a:ext cx="9603153" cy="1325563"/>
          </a:xfrm>
        </p:spPr>
        <p:txBody>
          <a:bodyPr>
            <a:normAutofit/>
          </a:bodyPr>
          <a:lstStyle/>
          <a:p>
            <a:r>
              <a:rPr lang="en-US" dirty="0">
                <a:solidFill>
                  <a:schemeClr val="tx1"/>
                </a:solidFill>
              </a:rPr>
              <a:t>Management of </a:t>
            </a:r>
            <a:r>
              <a:rPr lang="en-US" u="sng" dirty="0">
                <a:solidFill>
                  <a:schemeClr val="tx1"/>
                </a:solidFill>
              </a:rPr>
              <a:t>state</a:t>
            </a:r>
            <a:r>
              <a:rPr lang="en-US" dirty="0">
                <a:solidFill>
                  <a:schemeClr val="tx1"/>
                </a:solidFill>
              </a:rPr>
              <a:t> support budgets: remaining balances and budget transfers</a:t>
            </a:r>
          </a:p>
        </p:txBody>
      </p:sp>
      <p:graphicFrame>
        <p:nvGraphicFramePr>
          <p:cNvPr id="5" name="Content Placeholder 2">
            <a:extLst>
              <a:ext uri="{FF2B5EF4-FFF2-40B4-BE49-F238E27FC236}">
                <a16:creationId xmlns:a16="http://schemas.microsoft.com/office/drawing/2014/main" id="{DC60E7C4-4BC8-21DE-7185-310B38CB9F95}"/>
              </a:ext>
            </a:extLst>
          </p:cNvPr>
          <p:cNvGraphicFramePr>
            <a:graphicFrameLocks noGrp="1"/>
          </p:cNvGraphicFramePr>
          <p:nvPr>
            <p:ph idx="1"/>
            <p:extLst>
              <p:ext uri="{D42A27DB-BD31-4B8C-83A1-F6EECF244321}">
                <p14:modId xmlns:p14="http://schemas.microsoft.com/office/powerpoint/2010/main" val="2136634245"/>
              </p:ext>
            </p:extLst>
          </p:nvPr>
        </p:nvGraphicFramePr>
        <p:xfrm>
          <a:off x="838200" y="1825625"/>
          <a:ext cx="10754428"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3" name="Audio 22">
            <a:hlinkClick r:id="" action="ppaction://media"/>
            <a:extLst>
              <a:ext uri="{FF2B5EF4-FFF2-40B4-BE49-F238E27FC236}">
                <a16:creationId xmlns:a16="http://schemas.microsoft.com/office/drawing/2014/main" id="{8309E188-8247-DF46-272C-A0FF6432174E}"/>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63608076"/>
      </p:ext>
    </p:extLst>
  </p:cSld>
  <p:clrMapOvr>
    <a:masterClrMapping/>
  </p:clrMapOvr>
  <mc:AlternateContent xmlns:mc="http://schemas.openxmlformats.org/markup-compatibility/2006" xmlns:p14="http://schemas.microsoft.com/office/powerpoint/2010/main">
    <mc:Choice Requires="p14">
      <p:transition spd="slow" p14:dur="2000" advTm="37534"/>
    </mc:Choice>
    <mc:Fallback xmlns="">
      <p:transition spd="slow" advTm="37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4C980-1B9D-FAEB-5179-802324747761}"/>
              </a:ext>
            </a:extLst>
          </p:cNvPr>
          <p:cNvSpPr>
            <a:spLocks noGrp="1"/>
          </p:cNvSpPr>
          <p:nvPr>
            <p:ph type="title"/>
          </p:nvPr>
        </p:nvSpPr>
        <p:spPr/>
        <p:txBody>
          <a:bodyPr/>
          <a:lstStyle/>
          <a:p>
            <a:r>
              <a:rPr lang="en-US" dirty="0">
                <a:solidFill>
                  <a:schemeClr val="tx1"/>
                </a:solidFill>
              </a:rPr>
              <a:t>What is a self support cost center?</a:t>
            </a:r>
          </a:p>
        </p:txBody>
      </p:sp>
      <p:pic>
        <p:nvPicPr>
          <p:cNvPr id="4" name="Content Placeholder 3" descr="Calculator, pen, compass, money and a paper with graphs printed on it">
            <a:extLst>
              <a:ext uri="{FF2B5EF4-FFF2-40B4-BE49-F238E27FC236}">
                <a16:creationId xmlns:a16="http://schemas.microsoft.com/office/drawing/2014/main" id="{015837E7-C124-A117-2146-7273B189B057}"/>
              </a:ext>
            </a:extLst>
          </p:cNvPr>
          <p:cNvPicPr>
            <a:picLocks noGrp="1" noChangeAspect="1"/>
          </p:cNvPicPr>
          <p:nvPr>
            <p:ph idx="1"/>
          </p:nvPr>
        </p:nvPicPr>
        <p:blipFill rotWithShape="1">
          <a:blip r:embed="rId5">
            <a:duotone>
              <a:schemeClr val="accent1">
                <a:shade val="45000"/>
                <a:satMod val="135000"/>
              </a:schemeClr>
              <a:prstClr val="white"/>
            </a:duotone>
          </a:blip>
          <a:srcRect l="28716" r="24496" b="1"/>
          <a:stretch/>
        </p:blipFill>
        <p:spPr>
          <a:xfrm>
            <a:off x="8115370" y="1901825"/>
            <a:ext cx="3373441" cy="4351338"/>
          </a:xfrm>
          <a:prstGeom prst="rect">
            <a:avLst/>
          </a:prstGeom>
          <a:effectLst>
            <a:outerShdw blurRad="127000" dist="50800" dir="10800000" sx="99000" sy="99000" algn="r" rotWithShape="0">
              <a:prstClr val="black">
                <a:alpha val="40000"/>
              </a:prstClr>
            </a:outerShdw>
          </a:effectLst>
        </p:spPr>
      </p:pic>
      <p:sp>
        <p:nvSpPr>
          <p:cNvPr id="8" name="Rectangle 3">
            <a:extLst>
              <a:ext uri="{FF2B5EF4-FFF2-40B4-BE49-F238E27FC236}">
                <a16:creationId xmlns:a16="http://schemas.microsoft.com/office/drawing/2014/main" id="{F703AA67-F7B8-17B6-A287-7E8223A4E247}"/>
              </a:ext>
            </a:extLst>
          </p:cNvPr>
          <p:cNvSpPr>
            <a:spLocks noChangeArrowheads="1"/>
          </p:cNvSpPr>
          <p:nvPr/>
        </p:nvSpPr>
        <p:spPr bwMode="auto">
          <a:xfrm>
            <a:off x="1420092" y="2755979"/>
            <a:ext cx="5230090"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buFontTx/>
              <a:buChar char="•"/>
            </a:pPr>
            <a:r>
              <a:rPr lang="en-US" sz="2400" dirty="0">
                <a:latin typeface="Calibri" panose="020F0502020204030204" pitchFamily="34" charset="0"/>
                <a:ea typeface="Times New Roman" panose="02020603050405020304" pitchFamily="18" charset="0"/>
                <a:cs typeface="Times New Roman" panose="02020603050405020304" pitchFamily="18" charset="0"/>
              </a:rPr>
              <a:t> C</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ost centers that are solely funded by self-generated revenues; they do not receive any state appropriations.   Remaining balances (revenue minus expense) are rolled into the cost center’s fund balance.   </a:t>
            </a:r>
          </a:p>
          <a:p>
            <a:pPr marL="0" marR="0" lvl="0" indent="0" defTabSz="914400" rtl="0" eaLnBrk="0" fontAlgn="base" latinLnBrk="0" hangingPunct="0">
              <a:lnSpc>
                <a:spcPct val="100000"/>
              </a:lnSpc>
              <a:spcBef>
                <a:spcPct val="0"/>
              </a:spcBef>
              <a:spcAft>
                <a:spcPct val="0"/>
              </a:spcAft>
              <a:buClrTx/>
              <a:buSzTx/>
              <a:tabLst/>
            </a:pP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BF1B97B7-FA9F-0116-5EC2-22E20561F9D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02675496"/>
      </p:ext>
    </p:extLst>
  </p:cSld>
  <p:clrMapOvr>
    <a:masterClrMapping/>
  </p:clrMapOvr>
  <mc:AlternateContent xmlns:mc="http://schemas.openxmlformats.org/markup-compatibility/2006" xmlns:p14="http://schemas.microsoft.com/office/powerpoint/2010/main">
    <mc:Choice Requires="p14">
      <p:transition spd="slow" p14:dur="2000" advTm="36722"/>
    </mc:Choice>
    <mc:Fallback xmlns="">
      <p:transition spd="slow" advTm="36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owchart: Connector 9">
            <a:extLst>
              <a:ext uri="{FF2B5EF4-FFF2-40B4-BE49-F238E27FC236}">
                <a16:creationId xmlns:a16="http://schemas.microsoft.com/office/drawing/2014/main" id="{483A8A67-1750-FC47-69CB-A64709FEA630}"/>
              </a:ext>
            </a:extLst>
          </p:cNvPr>
          <p:cNvSpPr/>
          <p:nvPr/>
        </p:nvSpPr>
        <p:spPr>
          <a:xfrm>
            <a:off x="7830701" y="2442491"/>
            <a:ext cx="3682147" cy="3448945"/>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895756-75D8-6225-F240-933C42676EEA}"/>
              </a:ext>
            </a:extLst>
          </p:cNvPr>
          <p:cNvSpPr>
            <a:spLocks noGrp="1"/>
          </p:cNvSpPr>
          <p:nvPr>
            <p:ph type="title"/>
          </p:nvPr>
        </p:nvSpPr>
        <p:spPr/>
        <p:txBody>
          <a:bodyPr>
            <a:normAutofit/>
          </a:bodyPr>
          <a:lstStyle/>
          <a:p>
            <a:r>
              <a:rPr lang="en-US" dirty="0">
                <a:solidFill>
                  <a:schemeClr val="tx1"/>
                </a:solidFill>
              </a:rPr>
              <a:t>M</a:t>
            </a:r>
            <a:r>
              <a:rPr lang="en-US" sz="4000" dirty="0">
                <a:solidFill>
                  <a:schemeClr val="tx1"/>
                </a:solidFill>
              </a:rPr>
              <a:t>anagement of </a:t>
            </a:r>
            <a:r>
              <a:rPr lang="en-US" sz="4000" u="sng" dirty="0">
                <a:solidFill>
                  <a:schemeClr val="tx1"/>
                </a:solidFill>
              </a:rPr>
              <a:t>self</a:t>
            </a:r>
            <a:r>
              <a:rPr lang="en-US" sz="4000" dirty="0">
                <a:solidFill>
                  <a:schemeClr val="tx1"/>
                </a:solidFill>
              </a:rPr>
              <a:t> </a:t>
            </a:r>
            <a:r>
              <a:rPr lang="en-US" dirty="0">
                <a:solidFill>
                  <a:schemeClr val="tx1"/>
                </a:solidFill>
              </a:rPr>
              <a:t>s</a:t>
            </a:r>
            <a:r>
              <a:rPr lang="en-US" sz="4000" dirty="0">
                <a:solidFill>
                  <a:schemeClr val="tx1"/>
                </a:solidFill>
              </a:rPr>
              <a:t>upport budgets: </a:t>
            </a:r>
            <a:r>
              <a:rPr lang="en-US" dirty="0">
                <a:solidFill>
                  <a:schemeClr val="tx1"/>
                </a:solidFill>
              </a:rPr>
              <a:t>salaries and benefits</a:t>
            </a:r>
            <a:endParaRPr lang="en-US" dirty="0"/>
          </a:p>
        </p:txBody>
      </p:sp>
      <p:sp>
        <p:nvSpPr>
          <p:cNvPr id="7" name="Content Placeholder 2">
            <a:extLst>
              <a:ext uri="{FF2B5EF4-FFF2-40B4-BE49-F238E27FC236}">
                <a16:creationId xmlns:a16="http://schemas.microsoft.com/office/drawing/2014/main" id="{4838BBD4-B0A8-46B6-6FE3-C60169B2A089}"/>
              </a:ext>
            </a:extLst>
          </p:cNvPr>
          <p:cNvSpPr txBox="1">
            <a:spLocks/>
          </p:cNvSpPr>
          <p:nvPr/>
        </p:nvSpPr>
        <p:spPr>
          <a:xfrm>
            <a:off x="1757196" y="2022153"/>
            <a:ext cx="6713795" cy="402270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tx1">
                    <a:alpha val="80000"/>
                  </a:schemeClr>
                </a:solidFill>
              </a:rPr>
              <a:t>Responsible for all expenses in the cost center (including object 1)</a:t>
            </a:r>
          </a:p>
          <a:p>
            <a:pPr lvl="1"/>
            <a:r>
              <a:rPr lang="en-US" sz="2000" dirty="0">
                <a:solidFill>
                  <a:schemeClr val="tx1">
                    <a:alpha val="80000"/>
                  </a:schemeClr>
                </a:solidFill>
              </a:rPr>
              <a:t>Salaries, fringe benefits</a:t>
            </a:r>
          </a:p>
          <a:p>
            <a:pPr lvl="1"/>
            <a:r>
              <a:rPr lang="en-US" sz="2000" dirty="0">
                <a:solidFill>
                  <a:schemeClr val="tx1">
                    <a:alpha val="80000"/>
                  </a:schemeClr>
                </a:solidFill>
              </a:rPr>
              <a:t>Tuition waivers</a:t>
            </a:r>
          </a:p>
          <a:p>
            <a:pPr lvl="1"/>
            <a:r>
              <a:rPr lang="en-US" sz="2000" dirty="0">
                <a:solidFill>
                  <a:schemeClr val="tx1">
                    <a:alpha val="80000"/>
                  </a:schemeClr>
                </a:solidFill>
              </a:rPr>
              <a:t>Cost of living increases</a:t>
            </a:r>
          </a:p>
          <a:p>
            <a:pPr lvl="1"/>
            <a:r>
              <a:rPr lang="en-US" sz="2000" dirty="0">
                <a:solidFill>
                  <a:schemeClr val="tx1">
                    <a:alpha val="80000"/>
                  </a:schemeClr>
                </a:solidFill>
              </a:rPr>
              <a:t>Merit</a:t>
            </a:r>
          </a:p>
          <a:p>
            <a:pPr lvl="1"/>
            <a:r>
              <a:rPr lang="en-US" sz="2000" dirty="0">
                <a:solidFill>
                  <a:schemeClr val="tx1">
                    <a:alpha val="80000"/>
                  </a:schemeClr>
                </a:solidFill>
              </a:rPr>
              <a:t>Reclassifications</a:t>
            </a:r>
          </a:p>
          <a:p>
            <a:pPr lvl="1"/>
            <a:r>
              <a:rPr lang="en-US" sz="2000" dirty="0">
                <a:solidFill>
                  <a:schemeClr val="tx1">
                    <a:alpha val="80000"/>
                  </a:schemeClr>
                </a:solidFill>
              </a:rPr>
              <a:t>And all other Operating expenses</a:t>
            </a:r>
          </a:p>
          <a:p>
            <a:pPr marL="0" indent="0">
              <a:buNone/>
            </a:pPr>
            <a:endParaRPr lang="en-US" sz="3200" dirty="0">
              <a:solidFill>
                <a:schemeClr val="tx1">
                  <a:alpha val="80000"/>
                </a:schemeClr>
              </a:solidFill>
            </a:endParaRPr>
          </a:p>
          <a:p>
            <a:pPr marL="0" indent="0">
              <a:buNone/>
            </a:pPr>
            <a:endParaRPr lang="en-US" sz="3200" dirty="0">
              <a:solidFill>
                <a:schemeClr val="tx1">
                  <a:alpha val="80000"/>
                </a:schemeClr>
              </a:solidFill>
            </a:endParaRPr>
          </a:p>
        </p:txBody>
      </p:sp>
      <p:pic>
        <p:nvPicPr>
          <p:cNvPr id="9" name="Graphic 8" descr="Group with solid fill">
            <a:extLst>
              <a:ext uri="{FF2B5EF4-FFF2-40B4-BE49-F238E27FC236}">
                <a16:creationId xmlns:a16="http://schemas.microsoft.com/office/drawing/2014/main" id="{3A301E52-2C48-5E21-9641-14D1854E11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76886" y="2738618"/>
            <a:ext cx="2589776" cy="2589776"/>
          </a:xfrm>
          <a:prstGeom prst="rect">
            <a:avLst/>
          </a:prstGeom>
        </p:spPr>
      </p:pic>
      <p:pic>
        <p:nvPicPr>
          <p:cNvPr id="5" name="Audio 4">
            <a:hlinkClick r:id="" action="ppaction://media"/>
            <a:extLst>
              <a:ext uri="{FF2B5EF4-FFF2-40B4-BE49-F238E27FC236}">
                <a16:creationId xmlns:a16="http://schemas.microsoft.com/office/drawing/2014/main" id="{39632724-4ECC-561B-37FB-126B0EEA6E3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79783388"/>
      </p:ext>
    </p:extLst>
  </p:cSld>
  <p:clrMapOvr>
    <a:masterClrMapping/>
  </p:clrMapOvr>
  <mc:AlternateContent xmlns:mc="http://schemas.openxmlformats.org/markup-compatibility/2006" xmlns:p14="http://schemas.microsoft.com/office/powerpoint/2010/main">
    <mc:Choice Requires="p14">
      <p:transition spd="slow" p14:dur="2000" advTm="38753"/>
    </mc:Choice>
    <mc:Fallback xmlns="">
      <p:transition spd="slow" advTm="38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95756-75D8-6225-F240-933C42676EEA}"/>
              </a:ext>
            </a:extLst>
          </p:cNvPr>
          <p:cNvSpPr>
            <a:spLocks noGrp="1"/>
          </p:cNvSpPr>
          <p:nvPr>
            <p:ph type="title"/>
          </p:nvPr>
        </p:nvSpPr>
        <p:spPr/>
        <p:txBody>
          <a:bodyPr>
            <a:normAutofit/>
          </a:bodyPr>
          <a:lstStyle/>
          <a:p>
            <a:r>
              <a:rPr lang="en-US" dirty="0">
                <a:solidFill>
                  <a:schemeClr val="tx1"/>
                </a:solidFill>
              </a:rPr>
              <a:t>M</a:t>
            </a:r>
            <a:r>
              <a:rPr lang="en-US" sz="4000" dirty="0">
                <a:solidFill>
                  <a:schemeClr val="tx1"/>
                </a:solidFill>
              </a:rPr>
              <a:t>anagement of </a:t>
            </a:r>
            <a:r>
              <a:rPr lang="en-US" u="sng" dirty="0">
                <a:solidFill>
                  <a:schemeClr val="tx1"/>
                </a:solidFill>
              </a:rPr>
              <a:t>s</a:t>
            </a:r>
            <a:r>
              <a:rPr lang="en-US" sz="4000" u="sng" dirty="0">
                <a:solidFill>
                  <a:schemeClr val="tx1"/>
                </a:solidFill>
              </a:rPr>
              <a:t>elf</a:t>
            </a:r>
            <a:r>
              <a:rPr lang="en-US" sz="4000" dirty="0">
                <a:solidFill>
                  <a:schemeClr val="tx1"/>
                </a:solidFill>
              </a:rPr>
              <a:t> </a:t>
            </a:r>
            <a:r>
              <a:rPr lang="en-US" dirty="0">
                <a:solidFill>
                  <a:schemeClr val="tx1"/>
                </a:solidFill>
              </a:rPr>
              <a:t>s</a:t>
            </a:r>
            <a:r>
              <a:rPr lang="en-US" sz="4000" dirty="0">
                <a:solidFill>
                  <a:schemeClr val="tx1"/>
                </a:solidFill>
              </a:rPr>
              <a:t>upport budgets: revenue and expense budgets</a:t>
            </a:r>
            <a:endParaRPr lang="en-US" dirty="0"/>
          </a:p>
        </p:txBody>
      </p:sp>
      <p:pic>
        <p:nvPicPr>
          <p:cNvPr id="5" name="Content Placeholder 4">
            <a:extLst>
              <a:ext uri="{FF2B5EF4-FFF2-40B4-BE49-F238E27FC236}">
                <a16:creationId xmlns:a16="http://schemas.microsoft.com/office/drawing/2014/main" id="{E3BBEC8E-46A9-79B4-5A3F-7F98B82BE050}"/>
              </a:ext>
            </a:extLst>
          </p:cNvPr>
          <p:cNvPicPr>
            <a:picLocks noGrp="1" noChangeAspect="1"/>
          </p:cNvPicPr>
          <p:nvPr>
            <p:ph idx="1"/>
          </p:nvPr>
        </p:nvPicPr>
        <p:blipFill>
          <a:blip r:embed="rId5"/>
          <a:stretch>
            <a:fillRect/>
          </a:stretch>
        </p:blipFill>
        <p:spPr>
          <a:xfrm>
            <a:off x="321977" y="1601734"/>
            <a:ext cx="2088489" cy="2088489"/>
          </a:xfrm>
          <a:prstGeom prst="rect">
            <a:avLst/>
          </a:prstGeom>
        </p:spPr>
      </p:pic>
      <p:pic>
        <p:nvPicPr>
          <p:cNvPr id="6" name="Graphic 5" descr="Scales of justice with solid fill">
            <a:extLst>
              <a:ext uri="{FF2B5EF4-FFF2-40B4-BE49-F238E27FC236}">
                <a16:creationId xmlns:a16="http://schemas.microsoft.com/office/drawing/2014/main" id="{F4C7B953-0357-A100-BB4A-88D98F456435}"/>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0068285" y="4727362"/>
            <a:ext cx="1861873" cy="1861873"/>
          </a:xfrm>
          <a:prstGeom prst="rect">
            <a:avLst/>
          </a:prstGeom>
        </p:spPr>
      </p:pic>
      <p:sp>
        <p:nvSpPr>
          <p:cNvPr id="7" name="Content Placeholder 2">
            <a:extLst>
              <a:ext uri="{FF2B5EF4-FFF2-40B4-BE49-F238E27FC236}">
                <a16:creationId xmlns:a16="http://schemas.microsoft.com/office/drawing/2014/main" id="{4838BBD4-B0A8-46B6-6FE3-C60169B2A089}"/>
              </a:ext>
            </a:extLst>
          </p:cNvPr>
          <p:cNvSpPr txBox="1">
            <a:spLocks/>
          </p:cNvSpPr>
          <p:nvPr/>
        </p:nvSpPr>
        <p:spPr>
          <a:xfrm>
            <a:off x="2917072" y="2200123"/>
            <a:ext cx="6713795" cy="361766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tx1">
                    <a:alpha val="80000"/>
                  </a:schemeClr>
                </a:solidFill>
              </a:rPr>
              <a:t>Expense Budgets should be based on Revenue Target (at least 1% less than revenue)</a:t>
            </a:r>
          </a:p>
          <a:p>
            <a:endParaRPr lang="en-US" sz="3200" dirty="0">
              <a:solidFill>
                <a:schemeClr val="tx1">
                  <a:alpha val="80000"/>
                </a:schemeClr>
              </a:solidFill>
            </a:endParaRPr>
          </a:p>
          <a:p>
            <a:r>
              <a:rPr lang="en-US" sz="3200" dirty="0">
                <a:solidFill>
                  <a:schemeClr val="tx1">
                    <a:alpha val="80000"/>
                  </a:schemeClr>
                </a:solidFill>
              </a:rPr>
              <a:t>Revenues should cover all expenses </a:t>
            </a:r>
          </a:p>
          <a:p>
            <a:pPr lvl="1"/>
            <a:r>
              <a:rPr lang="en-US" sz="2000" dirty="0">
                <a:solidFill>
                  <a:schemeClr val="tx1">
                    <a:alpha val="80000"/>
                  </a:schemeClr>
                </a:solidFill>
              </a:rPr>
              <a:t>(should include the 8.5% IDC assessment in expenses)</a:t>
            </a:r>
          </a:p>
        </p:txBody>
      </p:sp>
      <p:pic>
        <p:nvPicPr>
          <p:cNvPr id="11" name="Audio 10">
            <a:hlinkClick r:id="" action="ppaction://media"/>
            <a:extLst>
              <a:ext uri="{FF2B5EF4-FFF2-40B4-BE49-F238E27FC236}">
                <a16:creationId xmlns:a16="http://schemas.microsoft.com/office/drawing/2014/main" id="{13B5A853-E8A7-5D8B-46A3-3CFD73A1B570}"/>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96412405"/>
      </p:ext>
    </p:extLst>
  </p:cSld>
  <p:clrMapOvr>
    <a:masterClrMapping/>
  </p:clrMapOvr>
  <mc:AlternateContent xmlns:mc="http://schemas.openxmlformats.org/markup-compatibility/2006" xmlns:p14="http://schemas.microsoft.com/office/powerpoint/2010/main">
    <mc:Choice Requires="p14">
      <p:transition spd="slow" p14:dur="2000" advTm="48694"/>
    </mc:Choice>
    <mc:Fallback xmlns="">
      <p:transition spd="slow" advTm="48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E5D91-5F6D-3C23-E86F-D695F816FC9F}"/>
              </a:ext>
            </a:extLst>
          </p:cNvPr>
          <p:cNvSpPr>
            <a:spLocks noGrp="1"/>
          </p:cNvSpPr>
          <p:nvPr>
            <p:ph type="title"/>
          </p:nvPr>
        </p:nvSpPr>
        <p:spPr/>
        <p:txBody>
          <a:bodyPr/>
          <a:lstStyle/>
          <a:p>
            <a:r>
              <a:rPr lang="en-US" dirty="0">
                <a:solidFill>
                  <a:schemeClr val="tx1"/>
                </a:solidFill>
              </a:rPr>
              <a:t>M</a:t>
            </a:r>
            <a:r>
              <a:rPr lang="en-US" sz="4000" dirty="0">
                <a:solidFill>
                  <a:schemeClr val="tx1"/>
                </a:solidFill>
              </a:rPr>
              <a:t>anagement of </a:t>
            </a:r>
            <a:r>
              <a:rPr lang="en-US" u="sng" dirty="0">
                <a:solidFill>
                  <a:schemeClr val="tx1"/>
                </a:solidFill>
              </a:rPr>
              <a:t>s</a:t>
            </a:r>
            <a:r>
              <a:rPr lang="en-US" sz="4000" u="sng" dirty="0">
                <a:solidFill>
                  <a:schemeClr val="tx1"/>
                </a:solidFill>
              </a:rPr>
              <a:t>elf</a:t>
            </a:r>
            <a:r>
              <a:rPr lang="en-US" sz="4000" dirty="0">
                <a:solidFill>
                  <a:schemeClr val="tx1"/>
                </a:solidFill>
              </a:rPr>
              <a:t> </a:t>
            </a:r>
            <a:r>
              <a:rPr lang="en-US" dirty="0">
                <a:solidFill>
                  <a:schemeClr val="tx1"/>
                </a:solidFill>
              </a:rPr>
              <a:t>s</a:t>
            </a:r>
            <a:r>
              <a:rPr lang="en-US" sz="4000" dirty="0">
                <a:solidFill>
                  <a:schemeClr val="tx1"/>
                </a:solidFill>
              </a:rPr>
              <a:t>upport budgets: </a:t>
            </a:r>
            <a:r>
              <a:rPr lang="en-US" dirty="0">
                <a:solidFill>
                  <a:schemeClr val="tx1"/>
                </a:solidFill>
              </a:rPr>
              <a:t>f</a:t>
            </a:r>
            <a:r>
              <a:rPr lang="en-US" sz="4000" dirty="0">
                <a:solidFill>
                  <a:schemeClr val="tx1"/>
                </a:solidFill>
              </a:rPr>
              <a:t>und balance requirem</a:t>
            </a:r>
            <a:r>
              <a:rPr lang="en-US" dirty="0">
                <a:solidFill>
                  <a:schemeClr val="tx1"/>
                </a:solidFill>
              </a:rPr>
              <a:t>ent</a:t>
            </a:r>
            <a:endParaRPr lang="en-US" dirty="0"/>
          </a:p>
        </p:txBody>
      </p:sp>
      <p:sp>
        <p:nvSpPr>
          <p:cNvPr id="3" name="Content Placeholder 2">
            <a:extLst>
              <a:ext uri="{FF2B5EF4-FFF2-40B4-BE49-F238E27FC236}">
                <a16:creationId xmlns:a16="http://schemas.microsoft.com/office/drawing/2014/main" id="{8AF0C50D-CCEA-561D-EC99-E9C78B9B7264}"/>
              </a:ext>
            </a:extLst>
          </p:cNvPr>
          <p:cNvSpPr>
            <a:spLocks noGrp="1"/>
          </p:cNvSpPr>
          <p:nvPr>
            <p:ph idx="1"/>
          </p:nvPr>
        </p:nvSpPr>
        <p:spPr>
          <a:xfrm>
            <a:off x="1108363" y="2566843"/>
            <a:ext cx="6888173" cy="2496993"/>
          </a:xfrm>
        </p:spPr>
        <p:txBody>
          <a:bodyPr/>
          <a:lstStyle/>
          <a:p>
            <a:r>
              <a:rPr lang="en-US" dirty="0"/>
              <a:t>There is a 1% Fund Balance Requirement for self support cost centers. </a:t>
            </a:r>
          </a:p>
          <a:p>
            <a:pPr marL="0" indent="0">
              <a:buNone/>
            </a:pPr>
            <a:endParaRPr lang="en-US" dirty="0"/>
          </a:p>
          <a:p>
            <a:pPr lvl="1"/>
            <a:r>
              <a:rPr lang="en-US" dirty="0"/>
              <a:t>Total revenues must exceed total expenses by </a:t>
            </a:r>
            <a:r>
              <a:rPr lang="en-US" u="sng" dirty="0"/>
              <a:t>at least </a:t>
            </a:r>
            <a:r>
              <a:rPr lang="en-US" dirty="0"/>
              <a:t>1%.</a:t>
            </a:r>
          </a:p>
          <a:p>
            <a:pPr lvl="1"/>
            <a:endParaRPr lang="en-US" dirty="0"/>
          </a:p>
          <a:p>
            <a:pPr marL="457200" lvl="1" indent="0">
              <a:buNone/>
            </a:pPr>
            <a:endParaRPr lang="en-US" dirty="0"/>
          </a:p>
          <a:p>
            <a:pPr marL="0" indent="0">
              <a:buNone/>
            </a:pPr>
            <a:endParaRPr lang="en-US" dirty="0"/>
          </a:p>
        </p:txBody>
      </p:sp>
      <p:pic>
        <p:nvPicPr>
          <p:cNvPr id="5" name="Graphic 4" descr="Piggy Bank with solid fill">
            <a:extLst>
              <a:ext uri="{FF2B5EF4-FFF2-40B4-BE49-F238E27FC236}">
                <a16:creationId xmlns:a16="http://schemas.microsoft.com/office/drawing/2014/main" id="{AE5971B9-A3C9-7324-A2B1-B73933492ED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48838" y="2443002"/>
            <a:ext cx="2196504" cy="2196504"/>
          </a:xfrm>
          <a:prstGeom prst="rect">
            <a:avLst/>
          </a:prstGeom>
        </p:spPr>
      </p:pic>
      <p:pic>
        <p:nvPicPr>
          <p:cNvPr id="16" name="Audio 15">
            <a:hlinkClick r:id="" action="ppaction://media"/>
            <a:extLst>
              <a:ext uri="{FF2B5EF4-FFF2-40B4-BE49-F238E27FC236}">
                <a16:creationId xmlns:a16="http://schemas.microsoft.com/office/drawing/2014/main" id="{58CA7C79-66F0-BC12-1648-5DF68782FFC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91743669"/>
      </p:ext>
    </p:extLst>
  </p:cSld>
  <p:clrMapOvr>
    <a:masterClrMapping/>
  </p:clrMapOvr>
  <mc:AlternateContent xmlns:mc="http://schemas.openxmlformats.org/markup-compatibility/2006" xmlns:p14="http://schemas.microsoft.com/office/powerpoint/2010/main">
    <mc:Choice Requires="p14">
      <p:transition spd="slow" p14:dur="2000" advTm="95452"/>
    </mc:Choice>
    <mc:Fallback xmlns="">
      <p:transition spd="slow" advTm="95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E5D91-5F6D-3C23-E86F-D695F816FC9F}"/>
              </a:ext>
            </a:extLst>
          </p:cNvPr>
          <p:cNvSpPr>
            <a:spLocks noGrp="1"/>
          </p:cNvSpPr>
          <p:nvPr>
            <p:ph type="title"/>
          </p:nvPr>
        </p:nvSpPr>
        <p:spPr/>
        <p:txBody>
          <a:bodyPr/>
          <a:lstStyle/>
          <a:p>
            <a:r>
              <a:rPr lang="en-US" dirty="0">
                <a:solidFill>
                  <a:schemeClr val="tx1"/>
                </a:solidFill>
              </a:rPr>
              <a:t>M</a:t>
            </a:r>
            <a:r>
              <a:rPr lang="en-US" sz="4000" dirty="0">
                <a:solidFill>
                  <a:schemeClr val="tx1"/>
                </a:solidFill>
              </a:rPr>
              <a:t>anagement of </a:t>
            </a:r>
            <a:r>
              <a:rPr lang="en-US" u="sng" dirty="0">
                <a:solidFill>
                  <a:schemeClr val="tx1"/>
                </a:solidFill>
              </a:rPr>
              <a:t>s</a:t>
            </a:r>
            <a:r>
              <a:rPr lang="en-US" sz="4000" u="sng" dirty="0">
                <a:solidFill>
                  <a:schemeClr val="tx1"/>
                </a:solidFill>
              </a:rPr>
              <a:t>elf</a:t>
            </a:r>
            <a:r>
              <a:rPr lang="en-US" sz="4000" dirty="0">
                <a:solidFill>
                  <a:schemeClr val="tx1"/>
                </a:solidFill>
              </a:rPr>
              <a:t> </a:t>
            </a:r>
            <a:r>
              <a:rPr lang="en-US" dirty="0">
                <a:solidFill>
                  <a:schemeClr val="tx1"/>
                </a:solidFill>
              </a:rPr>
              <a:t>s</a:t>
            </a:r>
            <a:r>
              <a:rPr lang="en-US" sz="4000" dirty="0">
                <a:solidFill>
                  <a:schemeClr val="tx1"/>
                </a:solidFill>
              </a:rPr>
              <a:t>upport budgets: fund </a:t>
            </a:r>
            <a:r>
              <a:rPr lang="en-US" dirty="0">
                <a:solidFill>
                  <a:schemeClr val="tx1"/>
                </a:solidFill>
              </a:rPr>
              <a:t>b</a:t>
            </a:r>
            <a:r>
              <a:rPr lang="en-US" sz="4000" dirty="0">
                <a:solidFill>
                  <a:schemeClr val="tx1"/>
                </a:solidFill>
              </a:rPr>
              <a:t>alances</a:t>
            </a:r>
            <a:endParaRPr lang="en-US" dirty="0"/>
          </a:p>
        </p:txBody>
      </p:sp>
      <p:sp>
        <p:nvSpPr>
          <p:cNvPr id="3" name="Content Placeholder 2">
            <a:extLst>
              <a:ext uri="{FF2B5EF4-FFF2-40B4-BE49-F238E27FC236}">
                <a16:creationId xmlns:a16="http://schemas.microsoft.com/office/drawing/2014/main" id="{8AF0C50D-CCEA-561D-EC99-E9C78B9B7264}"/>
              </a:ext>
            </a:extLst>
          </p:cNvPr>
          <p:cNvSpPr>
            <a:spLocks noGrp="1"/>
          </p:cNvSpPr>
          <p:nvPr>
            <p:ph idx="1"/>
          </p:nvPr>
        </p:nvSpPr>
        <p:spPr>
          <a:xfrm>
            <a:off x="2292927" y="2195946"/>
            <a:ext cx="6449292" cy="4461164"/>
          </a:xfrm>
        </p:spPr>
        <p:txBody>
          <a:bodyPr>
            <a:normAutofit/>
          </a:bodyPr>
          <a:lstStyle/>
          <a:p>
            <a:r>
              <a:rPr lang="en-US" dirty="0"/>
              <a:t>If revenues exceed expenses at the end of the fiscal year, that revenue is applied to the cost center’s fund balance. </a:t>
            </a:r>
          </a:p>
          <a:p>
            <a:pPr lvl="1"/>
            <a:r>
              <a:rPr lang="en-US" dirty="0"/>
              <a:t>This equates to the 4-digit source code in Stratus</a:t>
            </a:r>
          </a:p>
          <a:p>
            <a:endParaRPr lang="en-US" dirty="0"/>
          </a:p>
          <a:p>
            <a:r>
              <a:rPr lang="en-US" dirty="0"/>
              <a:t>Request approval for use of fund balance</a:t>
            </a:r>
          </a:p>
          <a:p>
            <a:pPr marL="457200" lvl="1" indent="0">
              <a:buNone/>
            </a:pPr>
            <a:endParaRPr lang="en-US" dirty="0"/>
          </a:p>
          <a:p>
            <a:endParaRPr lang="en-US" dirty="0"/>
          </a:p>
        </p:txBody>
      </p:sp>
      <p:sp>
        <p:nvSpPr>
          <p:cNvPr id="4" name="Oval 3">
            <a:extLst>
              <a:ext uri="{FF2B5EF4-FFF2-40B4-BE49-F238E27FC236}">
                <a16:creationId xmlns:a16="http://schemas.microsoft.com/office/drawing/2014/main" id="{B9A4BF11-FD36-80B6-30A1-51596B8FE678}"/>
              </a:ext>
            </a:extLst>
          </p:cNvPr>
          <p:cNvSpPr/>
          <p:nvPr/>
        </p:nvSpPr>
        <p:spPr>
          <a:xfrm>
            <a:off x="9604087" y="2002449"/>
            <a:ext cx="1985239" cy="1800624"/>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6" name="Rectangle 5" descr="Money">
            <a:extLst>
              <a:ext uri="{FF2B5EF4-FFF2-40B4-BE49-F238E27FC236}">
                <a16:creationId xmlns:a16="http://schemas.microsoft.com/office/drawing/2014/main" id="{DE1C2A8A-C06B-2EA7-62F6-A113916502F2}"/>
              </a:ext>
            </a:extLst>
          </p:cNvPr>
          <p:cNvSpPr/>
          <p:nvPr/>
        </p:nvSpPr>
        <p:spPr>
          <a:xfrm>
            <a:off x="9972145" y="2418997"/>
            <a:ext cx="1256964" cy="1010003"/>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descr="Good Inventory outline">
            <a:extLst>
              <a:ext uri="{FF2B5EF4-FFF2-40B4-BE49-F238E27FC236}">
                <a16:creationId xmlns:a16="http://schemas.microsoft.com/office/drawing/2014/main" id="{606338F4-72ED-7926-1C63-9FB326369220}"/>
              </a:ext>
            </a:extLst>
          </p:cNvPr>
          <p:cNvPicPr>
            <a:picLocks noChangeAspect="1"/>
          </p:cNvPicPr>
          <p:nvPr/>
        </p:nvPicPr>
        <p:blipFill>
          <a:blip r:embed="rId7">
            <a:duotone>
              <a:schemeClr val="accent4">
                <a:shade val="45000"/>
                <a:satMod val="135000"/>
              </a:schemeClr>
              <a:prstClr val="white"/>
            </a:duotone>
            <a:extLst>
              <a:ext uri="{96DAC541-7B7A-43D3-8B79-37D633B846F1}">
                <asvg:svgBlip xmlns:asvg="http://schemas.microsoft.com/office/drawing/2016/SVG/main" r:embed="rId8"/>
              </a:ext>
            </a:extLst>
          </a:blip>
          <a:stretch>
            <a:fillRect/>
          </a:stretch>
        </p:blipFill>
        <p:spPr>
          <a:xfrm>
            <a:off x="249381" y="4495799"/>
            <a:ext cx="1510145" cy="1510145"/>
          </a:xfrm>
          <a:prstGeom prst="rect">
            <a:avLst/>
          </a:prstGeom>
        </p:spPr>
      </p:pic>
      <p:pic>
        <p:nvPicPr>
          <p:cNvPr id="21" name="Audio 20">
            <a:hlinkClick r:id="" action="ppaction://media"/>
            <a:extLst>
              <a:ext uri="{FF2B5EF4-FFF2-40B4-BE49-F238E27FC236}">
                <a16:creationId xmlns:a16="http://schemas.microsoft.com/office/drawing/2014/main" id="{C2079E04-A0D4-2F1A-F190-06C7FA775A75}"/>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49351602"/>
      </p:ext>
    </p:extLst>
  </p:cSld>
  <p:clrMapOvr>
    <a:masterClrMapping/>
  </p:clrMapOvr>
  <mc:AlternateContent xmlns:mc="http://schemas.openxmlformats.org/markup-compatibility/2006" xmlns:p14="http://schemas.microsoft.com/office/powerpoint/2010/main">
    <mc:Choice Requires="p14">
      <p:transition spd="slow" p14:dur="2000" advTm="109937"/>
    </mc:Choice>
    <mc:Fallback xmlns="">
      <p:transition spd="slow" advTm="109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E5D91-5F6D-3C23-E86F-D695F816FC9F}"/>
              </a:ext>
            </a:extLst>
          </p:cNvPr>
          <p:cNvSpPr>
            <a:spLocks noGrp="1"/>
          </p:cNvSpPr>
          <p:nvPr>
            <p:ph type="title"/>
          </p:nvPr>
        </p:nvSpPr>
        <p:spPr/>
        <p:txBody>
          <a:bodyPr/>
          <a:lstStyle/>
          <a:p>
            <a:r>
              <a:rPr lang="en-US" dirty="0">
                <a:solidFill>
                  <a:schemeClr val="tx1"/>
                </a:solidFill>
              </a:rPr>
              <a:t>M</a:t>
            </a:r>
            <a:r>
              <a:rPr lang="en-US" sz="4000" dirty="0">
                <a:solidFill>
                  <a:schemeClr val="tx1"/>
                </a:solidFill>
              </a:rPr>
              <a:t>anagement of </a:t>
            </a:r>
            <a:r>
              <a:rPr lang="en-US" u="sng" dirty="0">
                <a:solidFill>
                  <a:schemeClr val="tx1"/>
                </a:solidFill>
              </a:rPr>
              <a:t>s</a:t>
            </a:r>
            <a:r>
              <a:rPr lang="en-US" sz="4000" u="sng" dirty="0">
                <a:solidFill>
                  <a:schemeClr val="tx1"/>
                </a:solidFill>
              </a:rPr>
              <a:t>elf</a:t>
            </a:r>
            <a:r>
              <a:rPr lang="en-US" sz="4000" dirty="0">
                <a:solidFill>
                  <a:schemeClr val="tx1"/>
                </a:solidFill>
              </a:rPr>
              <a:t> support budgets:   IDC</a:t>
            </a:r>
            <a:endParaRPr lang="en-US" dirty="0"/>
          </a:p>
        </p:txBody>
      </p:sp>
      <p:sp>
        <p:nvSpPr>
          <p:cNvPr id="3" name="Content Placeholder 2">
            <a:extLst>
              <a:ext uri="{FF2B5EF4-FFF2-40B4-BE49-F238E27FC236}">
                <a16:creationId xmlns:a16="http://schemas.microsoft.com/office/drawing/2014/main" id="{8AF0C50D-CCEA-561D-EC99-E9C78B9B7264}"/>
              </a:ext>
            </a:extLst>
          </p:cNvPr>
          <p:cNvSpPr>
            <a:spLocks noGrp="1"/>
          </p:cNvSpPr>
          <p:nvPr>
            <p:ph idx="1"/>
          </p:nvPr>
        </p:nvSpPr>
        <p:spPr>
          <a:xfrm>
            <a:off x="838201" y="2342108"/>
            <a:ext cx="6449292" cy="3027218"/>
          </a:xfrm>
        </p:spPr>
        <p:txBody>
          <a:bodyPr>
            <a:normAutofit/>
          </a:bodyPr>
          <a:lstStyle/>
          <a:p>
            <a:pPr marL="457200" lvl="1" indent="0">
              <a:buNone/>
            </a:pPr>
            <a:endParaRPr lang="en-US" dirty="0"/>
          </a:p>
          <a:p>
            <a:r>
              <a:rPr lang="en-US" dirty="0"/>
              <a:t>Indirect Cost of 8.5% is assessed on all new revenue </a:t>
            </a:r>
          </a:p>
          <a:p>
            <a:pPr lvl="1"/>
            <a:r>
              <a:rPr lang="en-US" dirty="0"/>
              <a:t>Does not include revenue transfers</a:t>
            </a:r>
          </a:p>
          <a:p>
            <a:pPr lvl="1"/>
            <a:r>
              <a:rPr lang="en-US" dirty="0"/>
              <a:t>Reported in account 699999</a:t>
            </a:r>
          </a:p>
        </p:txBody>
      </p:sp>
      <p:pic>
        <p:nvPicPr>
          <p:cNvPr id="12" name="Picture 11" descr="Close-up of a calculator keypad">
            <a:extLst>
              <a:ext uri="{FF2B5EF4-FFF2-40B4-BE49-F238E27FC236}">
                <a16:creationId xmlns:a16="http://schemas.microsoft.com/office/drawing/2014/main" id="{709A8DBB-29B2-C088-2AF2-27A9098874CD}"/>
              </a:ext>
            </a:extLst>
          </p:cNvPr>
          <p:cNvPicPr>
            <a:picLocks noChangeAspect="1"/>
          </p:cNvPicPr>
          <p:nvPr/>
        </p:nvPicPr>
        <p:blipFill rotWithShape="1">
          <a:blip r:embed="rId5"/>
          <a:srcRect l="12363" r="18998" b="-1"/>
          <a:stretch/>
        </p:blipFill>
        <p:spPr>
          <a:xfrm>
            <a:off x="8425673" y="1936615"/>
            <a:ext cx="3634709" cy="4235585"/>
          </a:xfrm>
          <a:prstGeom prst="rect">
            <a:avLst/>
          </a:prstGeom>
        </p:spPr>
      </p:pic>
      <p:pic>
        <p:nvPicPr>
          <p:cNvPr id="10" name="Audio 9">
            <a:hlinkClick r:id="" action="ppaction://media"/>
            <a:extLst>
              <a:ext uri="{FF2B5EF4-FFF2-40B4-BE49-F238E27FC236}">
                <a16:creationId xmlns:a16="http://schemas.microsoft.com/office/drawing/2014/main" id="{9D5A7E57-B3CD-47F4-19F5-50B8904B201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54711520"/>
      </p:ext>
    </p:extLst>
  </p:cSld>
  <p:clrMapOvr>
    <a:masterClrMapping/>
  </p:clrMapOvr>
  <mc:AlternateContent xmlns:mc="http://schemas.openxmlformats.org/markup-compatibility/2006" xmlns:p14="http://schemas.microsoft.com/office/powerpoint/2010/main">
    <mc:Choice Requires="p14">
      <p:transition spd="slow" p14:dur="2000" advTm="68629"/>
    </mc:Choice>
    <mc:Fallback xmlns="">
      <p:transition spd="slow" advTm="68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E5D91-5F6D-3C23-E86F-D695F816FC9F}"/>
              </a:ext>
            </a:extLst>
          </p:cNvPr>
          <p:cNvSpPr>
            <a:spLocks noGrp="1"/>
          </p:cNvSpPr>
          <p:nvPr>
            <p:ph type="title"/>
          </p:nvPr>
        </p:nvSpPr>
        <p:spPr/>
        <p:txBody>
          <a:bodyPr/>
          <a:lstStyle/>
          <a:p>
            <a:r>
              <a:rPr lang="en-US" dirty="0">
                <a:solidFill>
                  <a:schemeClr val="tx1"/>
                </a:solidFill>
              </a:rPr>
              <a:t>M</a:t>
            </a:r>
            <a:r>
              <a:rPr lang="en-US" sz="4000" dirty="0">
                <a:solidFill>
                  <a:schemeClr val="tx1"/>
                </a:solidFill>
              </a:rPr>
              <a:t>anagement of </a:t>
            </a:r>
            <a:r>
              <a:rPr lang="en-US" u="sng" dirty="0">
                <a:solidFill>
                  <a:schemeClr val="tx1"/>
                </a:solidFill>
              </a:rPr>
              <a:t>s</a:t>
            </a:r>
            <a:r>
              <a:rPr lang="en-US" sz="4000" u="sng" dirty="0">
                <a:solidFill>
                  <a:schemeClr val="tx1"/>
                </a:solidFill>
              </a:rPr>
              <a:t>elf</a:t>
            </a:r>
            <a:r>
              <a:rPr lang="en-US" sz="4000" dirty="0">
                <a:solidFill>
                  <a:schemeClr val="tx1"/>
                </a:solidFill>
              </a:rPr>
              <a:t> support budgets: </a:t>
            </a:r>
            <a:r>
              <a:rPr lang="en-US" dirty="0">
                <a:solidFill>
                  <a:schemeClr val="tx1"/>
                </a:solidFill>
              </a:rPr>
              <a:t>transfers</a:t>
            </a:r>
            <a:endParaRPr lang="en-US" dirty="0"/>
          </a:p>
        </p:txBody>
      </p:sp>
      <p:sp>
        <p:nvSpPr>
          <p:cNvPr id="3" name="Content Placeholder 2">
            <a:extLst>
              <a:ext uri="{FF2B5EF4-FFF2-40B4-BE49-F238E27FC236}">
                <a16:creationId xmlns:a16="http://schemas.microsoft.com/office/drawing/2014/main" id="{8AF0C50D-CCEA-561D-EC99-E9C78B9B7264}"/>
              </a:ext>
            </a:extLst>
          </p:cNvPr>
          <p:cNvSpPr>
            <a:spLocks noGrp="1"/>
          </p:cNvSpPr>
          <p:nvPr>
            <p:ph idx="1"/>
          </p:nvPr>
        </p:nvSpPr>
        <p:spPr>
          <a:xfrm>
            <a:off x="838201" y="2342108"/>
            <a:ext cx="6449292" cy="2472347"/>
          </a:xfrm>
        </p:spPr>
        <p:txBody>
          <a:bodyPr>
            <a:normAutofit/>
          </a:bodyPr>
          <a:lstStyle/>
          <a:p>
            <a:pPr marL="457200" lvl="1" indent="0" algn="ctr">
              <a:buNone/>
            </a:pPr>
            <a:endParaRPr lang="en-US" dirty="0"/>
          </a:p>
          <a:p>
            <a:pPr algn="ctr"/>
            <a:r>
              <a:rPr lang="en-US" dirty="0"/>
              <a:t>A self support cost center CAN transfer their revenue/spending authority to another cost center.</a:t>
            </a:r>
          </a:p>
          <a:p>
            <a:pPr lvl="1"/>
            <a:r>
              <a:rPr lang="en-US" sz="18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5"/>
              </a:rPr>
              <a:t>Transfer of Revenue Request</a:t>
            </a:r>
            <a:endParaRPr lang="en-US" dirty="0"/>
          </a:p>
        </p:txBody>
      </p:sp>
      <p:pic>
        <p:nvPicPr>
          <p:cNvPr id="5" name="Graphic 4" descr="Badge Unfollow with solid fill">
            <a:extLst>
              <a:ext uri="{FF2B5EF4-FFF2-40B4-BE49-F238E27FC236}">
                <a16:creationId xmlns:a16="http://schemas.microsoft.com/office/drawing/2014/main" id="{91FFD643-07EF-40A3-CA61-80987B8EAA0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68691" y="2328252"/>
            <a:ext cx="1343891" cy="1343891"/>
          </a:xfrm>
          <a:prstGeom prst="rect">
            <a:avLst/>
          </a:prstGeom>
        </p:spPr>
      </p:pic>
      <p:pic>
        <p:nvPicPr>
          <p:cNvPr id="7" name="Graphic 6" descr="Badge Follow with solid fill">
            <a:extLst>
              <a:ext uri="{FF2B5EF4-FFF2-40B4-BE49-F238E27FC236}">
                <a16:creationId xmlns:a16="http://schemas.microsoft.com/office/drawing/2014/main" id="{FD3DAEE0-4FA2-EEB8-FD02-59F95C599E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68691" y="4094017"/>
            <a:ext cx="1343891" cy="1343891"/>
          </a:xfrm>
          <a:prstGeom prst="rect">
            <a:avLst/>
          </a:prstGeom>
        </p:spPr>
      </p:pic>
      <p:pic>
        <p:nvPicPr>
          <p:cNvPr id="16" name="Audio 15">
            <a:hlinkClick r:id="" action="ppaction://media"/>
            <a:extLst>
              <a:ext uri="{FF2B5EF4-FFF2-40B4-BE49-F238E27FC236}">
                <a16:creationId xmlns:a16="http://schemas.microsoft.com/office/drawing/2014/main" id="{4D49AABF-E96E-C40F-CD44-A0E89416AAE1}"/>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14821827"/>
      </p:ext>
    </p:extLst>
  </p:cSld>
  <p:clrMapOvr>
    <a:masterClrMapping/>
  </p:clrMapOvr>
  <mc:AlternateContent xmlns:mc="http://schemas.openxmlformats.org/markup-compatibility/2006" xmlns:p14="http://schemas.microsoft.com/office/powerpoint/2010/main">
    <mc:Choice Requires="p14">
      <p:transition spd="slow" p14:dur="2000" advTm="32419"/>
    </mc:Choice>
    <mc:Fallback xmlns="">
      <p:transition spd="slow" advTm="32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4C980-1B9D-FAEB-5179-802324747761}"/>
              </a:ext>
            </a:extLst>
          </p:cNvPr>
          <p:cNvSpPr>
            <a:spLocks noGrp="1"/>
          </p:cNvSpPr>
          <p:nvPr>
            <p:ph type="title"/>
          </p:nvPr>
        </p:nvSpPr>
        <p:spPr/>
        <p:txBody>
          <a:bodyPr/>
          <a:lstStyle/>
          <a:p>
            <a:r>
              <a:rPr lang="en-US" dirty="0">
                <a:solidFill>
                  <a:schemeClr val="tx1"/>
                </a:solidFill>
              </a:rPr>
              <a:t>What is an auxiliary support cost center?</a:t>
            </a:r>
          </a:p>
        </p:txBody>
      </p:sp>
      <p:pic>
        <p:nvPicPr>
          <p:cNvPr id="4" name="Content Placeholder 3" descr="Calculator, pen, compass, money and a paper with graphs printed on it">
            <a:extLst>
              <a:ext uri="{FF2B5EF4-FFF2-40B4-BE49-F238E27FC236}">
                <a16:creationId xmlns:a16="http://schemas.microsoft.com/office/drawing/2014/main" id="{015837E7-C124-A117-2146-7273B189B057}"/>
              </a:ext>
            </a:extLst>
          </p:cNvPr>
          <p:cNvPicPr>
            <a:picLocks noGrp="1" noChangeAspect="1"/>
          </p:cNvPicPr>
          <p:nvPr>
            <p:ph idx="1"/>
          </p:nvPr>
        </p:nvPicPr>
        <p:blipFill rotWithShape="1">
          <a:blip r:embed="rId5">
            <a:duotone>
              <a:schemeClr val="accent1">
                <a:shade val="45000"/>
                <a:satMod val="135000"/>
              </a:schemeClr>
              <a:prstClr val="white"/>
            </a:duotone>
          </a:blip>
          <a:srcRect l="28716" r="24496" b="1"/>
          <a:stretch/>
        </p:blipFill>
        <p:spPr>
          <a:xfrm>
            <a:off x="8115370" y="1901825"/>
            <a:ext cx="3373441" cy="4351338"/>
          </a:xfrm>
          <a:prstGeom prst="rect">
            <a:avLst/>
          </a:prstGeom>
          <a:effectLst>
            <a:outerShdw blurRad="127000" dist="50800" dir="10800000" sx="99000" sy="99000" algn="r" rotWithShape="0">
              <a:prstClr val="black">
                <a:alpha val="40000"/>
              </a:prstClr>
            </a:outerShdw>
          </a:effectLst>
        </p:spPr>
      </p:pic>
      <p:sp>
        <p:nvSpPr>
          <p:cNvPr id="8" name="Rectangle 3">
            <a:extLst>
              <a:ext uri="{FF2B5EF4-FFF2-40B4-BE49-F238E27FC236}">
                <a16:creationId xmlns:a16="http://schemas.microsoft.com/office/drawing/2014/main" id="{F703AA67-F7B8-17B6-A287-7E8223A4E247}"/>
              </a:ext>
            </a:extLst>
          </p:cNvPr>
          <p:cNvSpPr>
            <a:spLocks noChangeArrowheads="1"/>
          </p:cNvSpPr>
          <p:nvPr/>
        </p:nvSpPr>
        <p:spPr bwMode="auto">
          <a:xfrm>
            <a:off x="1420092" y="2309703"/>
            <a:ext cx="5230090"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just">
              <a:spcBef>
                <a:spcPts val="0"/>
              </a:spcBef>
              <a:spcAft>
                <a:spcPts val="600"/>
              </a:spcAft>
              <a:buFont typeface="Arial" panose="020B0604020202020204" pitchFamily="34" charset="0"/>
              <a:buChar char="•"/>
            </a:pPr>
            <a:r>
              <a:rPr lang="en-US" sz="2400" dirty="0">
                <a:latin typeface="Calibri" panose="020F0502020204030204" pitchFamily="34" charset="0"/>
                <a:ea typeface="Times New Roman" panose="02020603050405020304" pitchFamily="18" charset="0"/>
                <a:cs typeface="Times New Roman" panose="02020603050405020304" pitchFamily="18" charset="0"/>
              </a:rPr>
              <a:t> </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Auxiliary cost centers and activities provide services or goods to students, faculty or staff and charge a fee directly related to the goods or services.  These cost centers are essentially self-supporting activities.</a:t>
            </a:r>
          </a:p>
          <a:p>
            <a:pPr marL="800100" lvl="1" indent="-342900" algn="just">
              <a:spcAft>
                <a:spcPts val="600"/>
              </a:spcAft>
              <a:buFont typeface="Arial" panose="020B0604020202020204" pitchFamily="34" charset="0"/>
              <a:buChar char="•"/>
            </a:pPr>
            <a:r>
              <a:rPr lang="en-US" sz="2400" dirty="0">
                <a:latin typeface="Calibri" panose="020F0502020204030204" pitchFamily="34" charset="0"/>
                <a:ea typeface="Times New Roman" panose="02020603050405020304" pitchFamily="18" charset="0"/>
                <a:cs typeface="Times New Roman" panose="02020603050405020304" pitchFamily="18" charset="0"/>
              </a:rPr>
              <a:t>Some auxiliary cost centers receive student fee dollars</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tabLst/>
            </a:pP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787E0B54-CA2A-0828-EBF4-B689AFAE9C0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87580004"/>
      </p:ext>
    </p:extLst>
  </p:cSld>
  <p:clrMapOvr>
    <a:masterClrMapping/>
  </p:clrMapOvr>
  <mc:AlternateContent xmlns:mc="http://schemas.openxmlformats.org/markup-compatibility/2006" xmlns:p14="http://schemas.microsoft.com/office/powerpoint/2010/main">
    <mc:Choice Requires="p14">
      <p:transition spd="slow" p14:dur="2000" advTm="29520"/>
    </mc:Choice>
    <mc:Fallback xmlns="">
      <p:transition spd="slow" advTm="29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extBox 2">
            <a:extLst>
              <a:ext uri="{FF2B5EF4-FFF2-40B4-BE49-F238E27FC236}">
                <a16:creationId xmlns:a16="http://schemas.microsoft.com/office/drawing/2014/main" id="{E49B3074-1D6B-92C4-9585-3FBB20FAC9A4}"/>
              </a:ext>
            </a:extLst>
          </p:cNvPr>
          <p:cNvGraphicFramePr/>
          <p:nvPr>
            <p:extLst>
              <p:ext uri="{D42A27DB-BD31-4B8C-83A1-F6EECF244321}">
                <p14:modId xmlns:p14="http://schemas.microsoft.com/office/powerpoint/2010/main" val="3274881923"/>
              </p:ext>
            </p:extLst>
          </p:nvPr>
        </p:nvGraphicFramePr>
        <p:xfrm>
          <a:off x="478703" y="2248935"/>
          <a:ext cx="10927829" cy="368940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a:extLst>
              <a:ext uri="{FF2B5EF4-FFF2-40B4-BE49-F238E27FC236}">
                <a16:creationId xmlns:a16="http://schemas.microsoft.com/office/drawing/2014/main" id="{85928F7E-778E-3D4B-7439-6DF8A3B1795C}"/>
              </a:ext>
            </a:extLst>
          </p:cNvPr>
          <p:cNvSpPr txBox="1"/>
          <p:nvPr/>
        </p:nvSpPr>
        <p:spPr>
          <a:xfrm>
            <a:off x="820010" y="206477"/>
            <a:ext cx="8748744" cy="1200329"/>
          </a:xfrm>
          <a:prstGeom prst="rect">
            <a:avLst/>
          </a:prstGeom>
          <a:noFill/>
        </p:spPr>
        <p:txBody>
          <a:bodyPr wrap="square" rtlCol="0">
            <a:spAutoFit/>
          </a:bodyPr>
          <a:lstStyle/>
          <a:p>
            <a:r>
              <a:rPr lang="en-US" sz="3600" dirty="0"/>
              <a:t>Why proper budgeting is key to a successful fiscal year and beyond</a:t>
            </a:r>
          </a:p>
        </p:txBody>
      </p:sp>
      <p:pic>
        <p:nvPicPr>
          <p:cNvPr id="25" name="Audio 24">
            <a:hlinkClick r:id="" action="ppaction://media"/>
            <a:extLst>
              <a:ext uri="{FF2B5EF4-FFF2-40B4-BE49-F238E27FC236}">
                <a16:creationId xmlns:a16="http://schemas.microsoft.com/office/drawing/2014/main" id="{10E09DAC-DC0B-C93E-2E91-28FC26FDAED8}"/>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73417503"/>
      </p:ext>
    </p:extLst>
  </p:cSld>
  <p:clrMapOvr>
    <a:masterClrMapping/>
  </p:clrMapOvr>
  <mc:AlternateContent xmlns:mc="http://schemas.openxmlformats.org/markup-compatibility/2006" xmlns:p14="http://schemas.microsoft.com/office/powerpoint/2010/main">
    <mc:Choice Requires="p14">
      <p:transition spd="slow" p14:dur="2000" advTm="76077"/>
    </mc:Choice>
    <mc:Fallback xmlns="">
      <p:transition spd="slow" advTm="76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95756-75D8-6225-F240-933C42676EEA}"/>
              </a:ext>
            </a:extLst>
          </p:cNvPr>
          <p:cNvSpPr>
            <a:spLocks noGrp="1"/>
          </p:cNvSpPr>
          <p:nvPr>
            <p:ph type="title"/>
          </p:nvPr>
        </p:nvSpPr>
        <p:spPr/>
        <p:txBody>
          <a:bodyPr>
            <a:normAutofit/>
          </a:bodyPr>
          <a:lstStyle/>
          <a:p>
            <a:r>
              <a:rPr lang="en-US" dirty="0">
                <a:solidFill>
                  <a:schemeClr val="tx1"/>
                </a:solidFill>
              </a:rPr>
              <a:t>M</a:t>
            </a:r>
            <a:r>
              <a:rPr lang="en-US" sz="4000" dirty="0">
                <a:solidFill>
                  <a:schemeClr val="tx1"/>
                </a:solidFill>
              </a:rPr>
              <a:t>anagement of </a:t>
            </a:r>
            <a:r>
              <a:rPr lang="en-US" u="sng" dirty="0">
                <a:solidFill>
                  <a:schemeClr val="tx1"/>
                </a:solidFill>
              </a:rPr>
              <a:t>a</a:t>
            </a:r>
            <a:r>
              <a:rPr lang="en-US" sz="4000" u="sng" dirty="0">
                <a:solidFill>
                  <a:schemeClr val="tx1"/>
                </a:solidFill>
              </a:rPr>
              <a:t>uxiliary</a:t>
            </a:r>
            <a:r>
              <a:rPr lang="en-US" sz="4000" dirty="0">
                <a:solidFill>
                  <a:schemeClr val="tx1"/>
                </a:solidFill>
              </a:rPr>
              <a:t> </a:t>
            </a:r>
            <a:r>
              <a:rPr lang="en-US" dirty="0">
                <a:solidFill>
                  <a:schemeClr val="tx1"/>
                </a:solidFill>
              </a:rPr>
              <a:t>s</a:t>
            </a:r>
            <a:r>
              <a:rPr lang="en-US" sz="4000" dirty="0">
                <a:solidFill>
                  <a:schemeClr val="tx1"/>
                </a:solidFill>
              </a:rPr>
              <a:t>upport budgets: revenue and expense</a:t>
            </a:r>
            <a:endParaRPr lang="en-US" dirty="0"/>
          </a:p>
        </p:txBody>
      </p:sp>
      <p:pic>
        <p:nvPicPr>
          <p:cNvPr id="5" name="Content Placeholder 4">
            <a:extLst>
              <a:ext uri="{FF2B5EF4-FFF2-40B4-BE49-F238E27FC236}">
                <a16:creationId xmlns:a16="http://schemas.microsoft.com/office/drawing/2014/main" id="{E3BBEC8E-46A9-79B4-5A3F-7F98B82BE050}"/>
              </a:ext>
            </a:extLst>
          </p:cNvPr>
          <p:cNvPicPr>
            <a:picLocks noGrp="1" noChangeAspect="1"/>
          </p:cNvPicPr>
          <p:nvPr>
            <p:ph idx="1"/>
          </p:nvPr>
        </p:nvPicPr>
        <p:blipFill>
          <a:blip r:embed="rId5"/>
          <a:stretch>
            <a:fillRect/>
          </a:stretch>
        </p:blipFill>
        <p:spPr>
          <a:xfrm>
            <a:off x="321977" y="1601734"/>
            <a:ext cx="2088489" cy="2088489"/>
          </a:xfrm>
          <a:prstGeom prst="rect">
            <a:avLst/>
          </a:prstGeom>
        </p:spPr>
      </p:pic>
      <p:pic>
        <p:nvPicPr>
          <p:cNvPr id="6" name="Graphic 5" descr="Scales of justice with solid fill">
            <a:extLst>
              <a:ext uri="{FF2B5EF4-FFF2-40B4-BE49-F238E27FC236}">
                <a16:creationId xmlns:a16="http://schemas.microsoft.com/office/drawing/2014/main" id="{F4C7B953-0357-A100-BB4A-88D98F456435}"/>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0068285" y="4727362"/>
            <a:ext cx="1861873" cy="1861873"/>
          </a:xfrm>
          <a:prstGeom prst="rect">
            <a:avLst/>
          </a:prstGeom>
        </p:spPr>
      </p:pic>
      <p:sp>
        <p:nvSpPr>
          <p:cNvPr id="7" name="Content Placeholder 2">
            <a:extLst>
              <a:ext uri="{FF2B5EF4-FFF2-40B4-BE49-F238E27FC236}">
                <a16:creationId xmlns:a16="http://schemas.microsoft.com/office/drawing/2014/main" id="{4838BBD4-B0A8-46B6-6FE3-C60169B2A089}"/>
              </a:ext>
            </a:extLst>
          </p:cNvPr>
          <p:cNvSpPr txBox="1">
            <a:spLocks/>
          </p:cNvSpPr>
          <p:nvPr/>
        </p:nvSpPr>
        <p:spPr>
          <a:xfrm>
            <a:off x="2778527" y="2345597"/>
            <a:ext cx="6483237" cy="291913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tx1">
                    <a:alpha val="80000"/>
                  </a:schemeClr>
                </a:solidFill>
              </a:rPr>
              <a:t>Expense Budgets should be based on Revenue Target </a:t>
            </a:r>
          </a:p>
          <a:p>
            <a:endParaRPr lang="en-US" sz="3200" dirty="0">
              <a:solidFill>
                <a:schemeClr val="tx1">
                  <a:alpha val="80000"/>
                </a:schemeClr>
              </a:solidFill>
            </a:endParaRPr>
          </a:p>
          <a:p>
            <a:r>
              <a:rPr lang="en-US" sz="3200" dirty="0">
                <a:solidFill>
                  <a:schemeClr val="tx1">
                    <a:alpha val="80000"/>
                  </a:schemeClr>
                </a:solidFill>
              </a:rPr>
              <a:t>Expenses are not expected to exceed revenue.  (should include the IDC assessment if applicable)</a:t>
            </a:r>
          </a:p>
        </p:txBody>
      </p:sp>
      <p:pic>
        <p:nvPicPr>
          <p:cNvPr id="4" name="Audio 3">
            <a:hlinkClick r:id="" action="ppaction://media"/>
            <a:extLst>
              <a:ext uri="{FF2B5EF4-FFF2-40B4-BE49-F238E27FC236}">
                <a16:creationId xmlns:a16="http://schemas.microsoft.com/office/drawing/2014/main" id="{2080B878-9D1C-36C2-9BDB-93B5C42A24B4}"/>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87017251"/>
      </p:ext>
    </p:extLst>
  </p:cSld>
  <p:clrMapOvr>
    <a:masterClrMapping/>
  </p:clrMapOvr>
  <mc:AlternateContent xmlns:mc="http://schemas.openxmlformats.org/markup-compatibility/2006" xmlns:p14="http://schemas.microsoft.com/office/powerpoint/2010/main">
    <mc:Choice Requires="p14">
      <p:transition spd="slow" p14:dur="2000" advTm="52962"/>
    </mc:Choice>
    <mc:Fallback xmlns="">
      <p:transition spd="slow" advTm="52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owchart: Connector 9">
            <a:extLst>
              <a:ext uri="{FF2B5EF4-FFF2-40B4-BE49-F238E27FC236}">
                <a16:creationId xmlns:a16="http://schemas.microsoft.com/office/drawing/2014/main" id="{483A8A67-1750-FC47-69CB-A64709FEA630}"/>
              </a:ext>
            </a:extLst>
          </p:cNvPr>
          <p:cNvSpPr/>
          <p:nvPr/>
        </p:nvSpPr>
        <p:spPr>
          <a:xfrm>
            <a:off x="7830701" y="2442491"/>
            <a:ext cx="3682147" cy="3448945"/>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895756-75D8-6225-F240-933C42676EEA}"/>
              </a:ext>
            </a:extLst>
          </p:cNvPr>
          <p:cNvSpPr>
            <a:spLocks noGrp="1"/>
          </p:cNvSpPr>
          <p:nvPr>
            <p:ph type="title"/>
          </p:nvPr>
        </p:nvSpPr>
        <p:spPr/>
        <p:txBody>
          <a:bodyPr>
            <a:normAutofit/>
          </a:bodyPr>
          <a:lstStyle/>
          <a:p>
            <a:r>
              <a:rPr lang="en-US" dirty="0">
                <a:solidFill>
                  <a:schemeClr val="tx1"/>
                </a:solidFill>
              </a:rPr>
              <a:t>M</a:t>
            </a:r>
            <a:r>
              <a:rPr lang="en-US" sz="4000" dirty="0">
                <a:solidFill>
                  <a:schemeClr val="tx1"/>
                </a:solidFill>
              </a:rPr>
              <a:t>anagement of </a:t>
            </a:r>
            <a:r>
              <a:rPr lang="en-US" u="sng" dirty="0">
                <a:solidFill>
                  <a:schemeClr val="tx1"/>
                </a:solidFill>
              </a:rPr>
              <a:t>a</a:t>
            </a:r>
            <a:r>
              <a:rPr lang="en-US" sz="4000" u="sng" dirty="0">
                <a:solidFill>
                  <a:schemeClr val="tx1"/>
                </a:solidFill>
              </a:rPr>
              <a:t>uxiliary</a:t>
            </a:r>
            <a:r>
              <a:rPr lang="en-US" sz="4000" dirty="0">
                <a:solidFill>
                  <a:schemeClr val="tx1"/>
                </a:solidFill>
              </a:rPr>
              <a:t> support budgets: </a:t>
            </a:r>
            <a:r>
              <a:rPr lang="en-US" dirty="0">
                <a:solidFill>
                  <a:schemeClr val="tx1"/>
                </a:solidFill>
              </a:rPr>
              <a:t>salaries and benefits</a:t>
            </a:r>
            <a:endParaRPr lang="en-US" dirty="0"/>
          </a:p>
        </p:txBody>
      </p:sp>
      <p:sp>
        <p:nvSpPr>
          <p:cNvPr id="7" name="Content Placeholder 2">
            <a:extLst>
              <a:ext uri="{FF2B5EF4-FFF2-40B4-BE49-F238E27FC236}">
                <a16:creationId xmlns:a16="http://schemas.microsoft.com/office/drawing/2014/main" id="{4838BBD4-B0A8-46B6-6FE3-C60169B2A089}"/>
              </a:ext>
            </a:extLst>
          </p:cNvPr>
          <p:cNvSpPr txBox="1">
            <a:spLocks/>
          </p:cNvSpPr>
          <p:nvPr/>
        </p:nvSpPr>
        <p:spPr>
          <a:xfrm>
            <a:off x="1757196" y="2022153"/>
            <a:ext cx="6713795" cy="402270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tx1">
                    <a:alpha val="80000"/>
                  </a:schemeClr>
                </a:solidFill>
              </a:rPr>
              <a:t>Responsible for all expenses in the cost center (including object 1)</a:t>
            </a:r>
          </a:p>
          <a:p>
            <a:pPr lvl="1"/>
            <a:r>
              <a:rPr lang="en-US" sz="2000" dirty="0">
                <a:solidFill>
                  <a:schemeClr val="tx1">
                    <a:alpha val="80000"/>
                  </a:schemeClr>
                </a:solidFill>
              </a:rPr>
              <a:t>Salaries, fringe benefits</a:t>
            </a:r>
          </a:p>
          <a:p>
            <a:pPr lvl="1"/>
            <a:r>
              <a:rPr lang="en-US" sz="2000" dirty="0">
                <a:solidFill>
                  <a:schemeClr val="tx1">
                    <a:alpha val="80000"/>
                  </a:schemeClr>
                </a:solidFill>
              </a:rPr>
              <a:t>Tuition waivers</a:t>
            </a:r>
          </a:p>
          <a:p>
            <a:pPr lvl="1"/>
            <a:r>
              <a:rPr lang="en-US" sz="2000" dirty="0">
                <a:solidFill>
                  <a:schemeClr val="tx1">
                    <a:alpha val="80000"/>
                  </a:schemeClr>
                </a:solidFill>
              </a:rPr>
              <a:t>Cost of living increases</a:t>
            </a:r>
          </a:p>
          <a:p>
            <a:pPr lvl="1"/>
            <a:r>
              <a:rPr lang="en-US" sz="2000" dirty="0">
                <a:solidFill>
                  <a:schemeClr val="tx1">
                    <a:alpha val="80000"/>
                  </a:schemeClr>
                </a:solidFill>
              </a:rPr>
              <a:t>Merit</a:t>
            </a:r>
          </a:p>
          <a:p>
            <a:pPr lvl="1"/>
            <a:r>
              <a:rPr lang="en-US" sz="2000" dirty="0">
                <a:solidFill>
                  <a:schemeClr val="tx1">
                    <a:alpha val="80000"/>
                  </a:schemeClr>
                </a:solidFill>
              </a:rPr>
              <a:t>Reclassifications</a:t>
            </a:r>
          </a:p>
          <a:p>
            <a:pPr lvl="1"/>
            <a:r>
              <a:rPr lang="en-US" sz="2000" dirty="0">
                <a:solidFill>
                  <a:schemeClr val="tx1">
                    <a:alpha val="80000"/>
                  </a:schemeClr>
                </a:solidFill>
              </a:rPr>
              <a:t>All other Operating expenses</a:t>
            </a:r>
          </a:p>
          <a:p>
            <a:pPr marL="0" indent="0">
              <a:buNone/>
            </a:pPr>
            <a:endParaRPr lang="en-US" sz="3200" dirty="0">
              <a:solidFill>
                <a:schemeClr val="tx1">
                  <a:alpha val="80000"/>
                </a:schemeClr>
              </a:solidFill>
            </a:endParaRPr>
          </a:p>
          <a:p>
            <a:pPr marL="0" indent="0">
              <a:buNone/>
            </a:pPr>
            <a:endParaRPr lang="en-US" sz="3200" dirty="0">
              <a:solidFill>
                <a:schemeClr val="tx1">
                  <a:alpha val="80000"/>
                </a:schemeClr>
              </a:solidFill>
            </a:endParaRPr>
          </a:p>
        </p:txBody>
      </p:sp>
      <p:pic>
        <p:nvPicPr>
          <p:cNvPr id="9" name="Graphic 8" descr="Group with solid fill">
            <a:extLst>
              <a:ext uri="{FF2B5EF4-FFF2-40B4-BE49-F238E27FC236}">
                <a16:creationId xmlns:a16="http://schemas.microsoft.com/office/drawing/2014/main" id="{3A301E52-2C48-5E21-9641-14D1854E11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76886" y="2738618"/>
            <a:ext cx="2589776" cy="2589776"/>
          </a:xfrm>
          <a:prstGeom prst="rect">
            <a:avLst/>
          </a:prstGeom>
        </p:spPr>
      </p:pic>
      <p:pic>
        <p:nvPicPr>
          <p:cNvPr id="6" name="Audio 5">
            <a:hlinkClick r:id="" action="ppaction://media"/>
            <a:extLst>
              <a:ext uri="{FF2B5EF4-FFF2-40B4-BE49-F238E27FC236}">
                <a16:creationId xmlns:a16="http://schemas.microsoft.com/office/drawing/2014/main" id="{1A648201-361A-3942-6D9A-1C28C99283B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28436125"/>
      </p:ext>
    </p:extLst>
  </p:cSld>
  <p:clrMapOvr>
    <a:masterClrMapping/>
  </p:clrMapOvr>
  <mc:AlternateContent xmlns:mc="http://schemas.openxmlformats.org/markup-compatibility/2006" xmlns:p14="http://schemas.microsoft.com/office/powerpoint/2010/main">
    <mc:Choice Requires="p14">
      <p:transition spd="slow" p14:dur="2000" advTm="44179"/>
    </mc:Choice>
    <mc:Fallback xmlns="">
      <p:transition spd="slow" advTm="44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D46E0-3FAE-598C-AFC6-B42D400E758C}"/>
              </a:ext>
            </a:extLst>
          </p:cNvPr>
          <p:cNvSpPr>
            <a:spLocks noGrp="1"/>
          </p:cNvSpPr>
          <p:nvPr>
            <p:ph type="title"/>
          </p:nvPr>
        </p:nvSpPr>
        <p:spPr>
          <a:xfrm>
            <a:off x="838200" y="48604"/>
            <a:ext cx="9905999" cy="1325563"/>
          </a:xfrm>
        </p:spPr>
        <p:txBody>
          <a:bodyPr/>
          <a:lstStyle/>
          <a:p>
            <a:r>
              <a:rPr lang="en-US" dirty="0">
                <a:solidFill>
                  <a:schemeClr val="tx1"/>
                </a:solidFill>
              </a:rPr>
              <a:t>M</a:t>
            </a:r>
            <a:r>
              <a:rPr lang="en-US" sz="4000" dirty="0">
                <a:solidFill>
                  <a:schemeClr val="tx1"/>
                </a:solidFill>
              </a:rPr>
              <a:t>anagement of </a:t>
            </a:r>
            <a:r>
              <a:rPr lang="en-US" u="sng" dirty="0">
                <a:solidFill>
                  <a:schemeClr val="tx1"/>
                </a:solidFill>
              </a:rPr>
              <a:t>a</a:t>
            </a:r>
            <a:r>
              <a:rPr lang="en-US" sz="4000" u="sng" dirty="0">
                <a:solidFill>
                  <a:schemeClr val="tx1"/>
                </a:solidFill>
              </a:rPr>
              <a:t>uxiliary</a:t>
            </a:r>
            <a:r>
              <a:rPr lang="en-US" sz="4000" dirty="0">
                <a:solidFill>
                  <a:schemeClr val="tx1"/>
                </a:solidFill>
              </a:rPr>
              <a:t> </a:t>
            </a:r>
            <a:r>
              <a:rPr lang="en-US" dirty="0">
                <a:solidFill>
                  <a:schemeClr val="tx1"/>
                </a:solidFill>
              </a:rPr>
              <a:t>s</a:t>
            </a:r>
            <a:r>
              <a:rPr lang="en-US" sz="4000" dirty="0">
                <a:solidFill>
                  <a:schemeClr val="tx1"/>
                </a:solidFill>
              </a:rPr>
              <a:t>upport budgets: turnover target</a:t>
            </a:r>
            <a:endParaRPr lang="en-US" dirty="0"/>
          </a:p>
        </p:txBody>
      </p:sp>
      <p:sp>
        <p:nvSpPr>
          <p:cNvPr id="3" name="Content Placeholder 2">
            <a:extLst>
              <a:ext uri="{FF2B5EF4-FFF2-40B4-BE49-F238E27FC236}">
                <a16:creationId xmlns:a16="http://schemas.microsoft.com/office/drawing/2014/main" id="{26F7BED4-9E87-7C8C-5ED9-7BED290F18BC}"/>
              </a:ext>
            </a:extLst>
          </p:cNvPr>
          <p:cNvSpPr>
            <a:spLocks noGrp="1"/>
          </p:cNvSpPr>
          <p:nvPr>
            <p:ph idx="1"/>
          </p:nvPr>
        </p:nvSpPr>
        <p:spPr>
          <a:xfrm>
            <a:off x="1219201" y="2795443"/>
            <a:ext cx="6511636" cy="2947266"/>
          </a:xfrm>
        </p:spPr>
        <p:txBody>
          <a:bodyPr/>
          <a:lstStyle/>
          <a:p>
            <a:pPr marL="0" indent="0">
              <a:buNone/>
            </a:pPr>
            <a:r>
              <a:rPr lang="en-US" dirty="0"/>
              <a:t>Each auxiliary cost center is budgeted with a 3% turnover target </a:t>
            </a:r>
          </a:p>
          <a:p>
            <a:pPr lvl="1"/>
            <a:r>
              <a:rPr lang="en-US" sz="2000" dirty="0"/>
              <a:t>Account 501050</a:t>
            </a:r>
          </a:p>
          <a:p>
            <a:pPr lvl="1"/>
            <a:r>
              <a:rPr lang="en-US" sz="2000" dirty="0"/>
              <a:t>Based on current salaries at time of planning</a:t>
            </a:r>
          </a:p>
          <a:p>
            <a:pPr lvl="1"/>
            <a:r>
              <a:rPr lang="en-US" sz="2000" dirty="0"/>
              <a:t>Amount provided during budget cycle</a:t>
            </a:r>
          </a:p>
        </p:txBody>
      </p:sp>
      <p:pic>
        <p:nvPicPr>
          <p:cNvPr id="6" name="Picture 5" descr="Darts in the center of a target">
            <a:extLst>
              <a:ext uri="{FF2B5EF4-FFF2-40B4-BE49-F238E27FC236}">
                <a16:creationId xmlns:a16="http://schemas.microsoft.com/office/drawing/2014/main" id="{7985B53D-3436-5B6C-E925-FCD96C3E8F76}"/>
              </a:ext>
            </a:extLst>
          </p:cNvPr>
          <p:cNvPicPr>
            <a:picLocks noChangeAspect="1"/>
          </p:cNvPicPr>
          <p:nvPr/>
        </p:nvPicPr>
        <p:blipFill>
          <a:blip r:embed="rId5"/>
          <a:stretch>
            <a:fillRect/>
          </a:stretch>
        </p:blipFill>
        <p:spPr>
          <a:xfrm>
            <a:off x="8027580" y="3843904"/>
            <a:ext cx="3530009" cy="2647507"/>
          </a:xfrm>
          <a:prstGeom prst="rect">
            <a:avLst/>
          </a:prstGeom>
        </p:spPr>
      </p:pic>
      <p:pic>
        <p:nvPicPr>
          <p:cNvPr id="18" name="Audio 17">
            <a:hlinkClick r:id="" action="ppaction://media"/>
            <a:extLst>
              <a:ext uri="{FF2B5EF4-FFF2-40B4-BE49-F238E27FC236}">
                <a16:creationId xmlns:a16="http://schemas.microsoft.com/office/drawing/2014/main" id="{D2839F43-A5B2-3DDB-71C4-7FE9B968C9E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71520785"/>
      </p:ext>
    </p:extLst>
  </p:cSld>
  <p:clrMapOvr>
    <a:masterClrMapping/>
  </p:clrMapOvr>
  <mc:AlternateContent xmlns:mc="http://schemas.openxmlformats.org/markup-compatibility/2006" xmlns:p14="http://schemas.microsoft.com/office/powerpoint/2010/main">
    <mc:Choice Requires="p14">
      <p:transition spd="slow" p14:dur="2000" advTm="72171"/>
    </mc:Choice>
    <mc:Fallback xmlns="">
      <p:transition spd="slow" advTm="72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28AA7-B77F-158C-AAFE-1076E328791C}"/>
              </a:ext>
            </a:extLst>
          </p:cNvPr>
          <p:cNvSpPr>
            <a:spLocks noGrp="1"/>
          </p:cNvSpPr>
          <p:nvPr>
            <p:ph type="title"/>
          </p:nvPr>
        </p:nvSpPr>
        <p:spPr/>
        <p:txBody>
          <a:bodyPr/>
          <a:lstStyle/>
          <a:p>
            <a:r>
              <a:rPr lang="en-US">
                <a:solidFill>
                  <a:schemeClr val="tx1"/>
                </a:solidFill>
              </a:rPr>
              <a:t>M</a:t>
            </a:r>
            <a:r>
              <a:rPr lang="en-US" sz="4000">
                <a:solidFill>
                  <a:schemeClr val="tx1"/>
                </a:solidFill>
              </a:rPr>
              <a:t>anagement of </a:t>
            </a:r>
            <a:r>
              <a:rPr lang="en-US" u="sng">
                <a:solidFill>
                  <a:schemeClr val="tx1"/>
                </a:solidFill>
              </a:rPr>
              <a:t>a</a:t>
            </a:r>
            <a:r>
              <a:rPr lang="en-US" sz="4000" u="sng">
                <a:solidFill>
                  <a:schemeClr val="tx1"/>
                </a:solidFill>
              </a:rPr>
              <a:t>uxiliary</a:t>
            </a:r>
            <a:r>
              <a:rPr lang="en-US" sz="4000">
                <a:solidFill>
                  <a:schemeClr val="tx1"/>
                </a:solidFill>
              </a:rPr>
              <a:t> </a:t>
            </a:r>
            <a:r>
              <a:rPr lang="en-US">
                <a:solidFill>
                  <a:schemeClr val="tx1"/>
                </a:solidFill>
              </a:rPr>
              <a:t>s</a:t>
            </a:r>
            <a:r>
              <a:rPr lang="en-US" sz="4000">
                <a:solidFill>
                  <a:schemeClr val="tx1"/>
                </a:solidFill>
              </a:rPr>
              <a:t>upport budgets:</a:t>
            </a:r>
            <a:br>
              <a:rPr lang="en-US" sz="4000">
                <a:solidFill>
                  <a:schemeClr val="tx1"/>
                </a:solidFill>
              </a:rPr>
            </a:br>
            <a:r>
              <a:rPr lang="en-US" sz="4000">
                <a:solidFill>
                  <a:schemeClr val="tx1"/>
                </a:solidFill>
              </a:rPr>
              <a:t>other expenses to budget</a:t>
            </a:r>
            <a:endParaRPr lang="en-US" dirty="0"/>
          </a:p>
        </p:txBody>
      </p:sp>
      <p:sp>
        <p:nvSpPr>
          <p:cNvPr id="3" name="Content Placeholder 2">
            <a:extLst>
              <a:ext uri="{FF2B5EF4-FFF2-40B4-BE49-F238E27FC236}">
                <a16:creationId xmlns:a16="http://schemas.microsoft.com/office/drawing/2014/main" id="{3D7BAA37-F77E-0F6D-E8A0-4F5463BA31B6}"/>
              </a:ext>
            </a:extLst>
          </p:cNvPr>
          <p:cNvSpPr>
            <a:spLocks noGrp="1"/>
          </p:cNvSpPr>
          <p:nvPr>
            <p:ph idx="1"/>
          </p:nvPr>
        </p:nvSpPr>
        <p:spPr>
          <a:xfrm>
            <a:off x="5098473" y="2016414"/>
            <a:ext cx="6393872" cy="4351338"/>
          </a:xfrm>
        </p:spPr>
        <p:txBody>
          <a:bodyPr/>
          <a:lstStyle/>
          <a:p>
            <a:r>
              <a:rPr lang="en-US" dirty="0"/>
              <a:t>Other required budgeted items:</a:t>
            </a:r>
          </a:p>
          <a:p>
            <a:pPr marL="0" indent="0">
              <a:buNone/>
            </a:pPr>
            <a:endParaRPr lang="en-US" dirty="0"/>
          </a:p>
          <a:p>
            <a:pPr lvl="1"/>
            <a:r>
              <a:rPr lang="en-US" dirty="0"/>
              <a:t>Bond Payment</a:t>
            </a:r>
          </a:p>
          <a:p>
            <a:pPr lvl="1"/>
            <a:endParaRPr lang="en-US" dirty="0"/>
          </a:p>
          <a:p>
            <a:pPr lvl="1"/>
            <a:r>
              <a:rPr lang="en-US" dirty="0"/>
              <a:t>Maintenance and Utilities</a:t>
            </a:r>
          </a:p>
          <a:p>
            <a:pPr marL="457200" lvl="1" indent="0">
              <a:buNone/>
            </a:pPr>
            <a:endParaRPr lang="en-US" dirty="0"/>
          </a:p>
          <a:p>
            <a:pPr lvl="1"/>
            <a:r>
              <a:rPr lang="en-US" dirty="0"/>
              <a:t>USM Overhead</a:t>
            </a:r>
          </a:p>
        </p:txBody>
      </p:sp>
      <p:pic>
        <p:nvPicPr>
          <p:cNvPr id="4" name="Content Placeholder 3" descr="Calculator, pen, compass, money and a paper with graphs printed on it">
            <a:extLst>
              <a:ext uri="{FF2B5EF4-FFF2-40B4-BE49-F238E27FC236}">
                <a16:creationId xmlns:a16="http://schemas.microsoft.com/office/drawing/2014/main" id="{2DB010AF-0B8E-7112-5618-102893CB3D45}"/>
              </a:ext>
            </a:extLst>
          </p:cNvPr>
          <p:cNvPicPr>
            <a:picLocks noChangeAspect="1"/>
          </p:cNvPicPr>
          <p:nvPr/>
        </p:nvPicPr>
        <p:blipFill rotWithShape="1">
          <a:blip r:embed="rId5">
            <a:duotone>
              <a:schemeClr val="accent1">
                <a:shade val="45000"/>
                <a:satMod val="135000"/>
              </a:schemeClr>
              <a:prstClr val="white"/>
            </a:duotone>
          </a:blip>
          <a:srcRect l="28716" r="24496" b="1"/>
          <a:stretch/>
        </p:blipFill>
        <p:spPr>
          <a:xfrm>
            <a:off x="838201" y="1978025"/>
            <a:ext cx="3373441" cy="4351338"/>
          </a:xfrm>
          <a:prstGeom prst="rect">
            <a:avLst/>
          </a:prstGeom>
          <a:effectLst>
            <a:outerShdw blurRad="127000" dist="50800" dir="10800000" sx="99000" sy="99000" algn="r" rotWithShape="0">
              <a:prstClr val="black">
                <a:alpha val="40000"/>
              </a:prstClr>
            </a:outerShdw>
          </a:effectLst>
        </p:spPr>
      </p:pic>
      <p:pic>
        <p:nvPicPr>
          <p:cNvPr id="11" name="Audio 10">
            <a:hlinkClick r:id="" action="ppaction://media"/>
            <a:extLst>
              <a:ext uri="{FF2B5EF4-FFF2-40B4-BE49-F238E27FC236}">
                <a16:creationId xmlns:a16="http://schemas.microsoft.com/office/drawing/2014/main" id="{0B62E190-27E9-5799-CAA0-58D8095DE6D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40175044"/>
      </p:ext>
    </p:extLst>
  </p:cSld>
  <p:clrMapOvr>
    <a:masterClrMapping/>
  </p:clrMapOvr>
  <mc:AlternateContent xmlns:mc="http://schemas.openxmlformats.org/markup-compatibility/2006" xmlns:p14="http://schemas.microsoft.com/office/powerpoint/2010/main">
    <mc:Choice Requires="p14">
      <p:transition spd="slow" p14:dur="2000" advTm="29649"/>
    </mc:Choice>
    <mc:Fallback xmlns="">
      <p:transition spd="slow" advTm="29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E5D91-5F6D-3C23-E86F-D695F816FC9F}"/>
              </a:ext>
            </a:extLst>
          </p:cNvPr>
          <p:cNvSpPr>
            <a:spLocks noGrp="1"/>
          </p:cNvSpPr>
          <p:nvPr>
            <p:ph type="title"/>
          </p:nvPr>
        </p:nvSpPr>
        <p:spPr/>
        <p:txBody>
          <a:bodyPr/>
          <a:lstStyle/>
          <a:p>
            <a:r>
              <a:rPr lang="en-US" dirty="0">
                <a:solidFill>
                  <a:schemeClr val="tx1"/>
                </a:solidFill>
              </a:rPr>
              <a:t>M</a:t>
            </a:r>
            <a:r>
              <a:rPr lang="en-US" sz="4000" dirty="0">
                <a:solidFill>
                  <a:schemeClr val="tx1"/>
                </a:solidFill>
              </a:rPr>
              <a:t>anagement of </a:t>
            </a:r>
            <a:r>
              <a:rPr lang="en-US" sz="4000" u="sng" dirty="0">
                <a:solidFill>
                  <a:schemeClr val="tx1"/>
                </a:solidFill>
              </a:rPr>
              <a:t>auxiliary </a:t>
            </a:r>
            <a:r>
              <a:rPr lang="en-US" dirty="0">
                <a:solidFill>
                  <a:schemeClr val="tx1"/>
                </a:solidFill>
              </a:rPr>
              <a:t>s</a:t>
            </a:r>
            <a:r>
              <a:rPr lang="en-US" sz="4000" dirty="0">
                <a:solidFill>
                  <a:schemeClr val="tx1"/>
                </a:solidFill>
              </a:rPr>
              <a:t>upport budgets: fund </a:t>
            </a:r>
            <a:r>
              <a:rPr lang="en-US" dirty="0">
                <a:solidFill>
                  <a:schemeClr val="tx1"/>
                </a:solidFill>
              </a:rPr>
              <a:t>b</a:t>
            </a:r>
            <a:r>
              <a:rPr lang="en-US" sz="4000" dirty="0">
                <a:solidFill>
                  <a:schemeClr val="tx1"/>
                </a:solidFill>
              </a:rPr>
              <a:t>alances</a:t>
            </a:r>
            <a:endParaRPr lang="en-US" dirty="0"/>
          </a:p>
        </p:txBody>
      </p:sp>
      <p:sp>
        <p:nvSpPr>
          <p:cNvPr id="3" name="Content Placeholder 2">
            <a:extLst>
              <a:ext uri="{FF2B5EF4-FFF2-40B4-BE49-F238E27FC236}">
                <a16:creationId xmlns:a16="http://schemas.microsoft.com/office/drawing/2014/main" id="{8AF0C50D-CCEA-561D-EC99-E9C78B9B7264}"/>
              </a:ext>
            </a:extLst>
          </p:cNvPr>
          <p:cNvSpPr>
            <a:spLocks noGrp="1"/>
          </p:cNvSpPr>
          <p:nvPr>
            <p:ph idx="1"/>
          </p:nvPr>
        </p:nvSpPr>
        <p:spPr>
          <a:xfrm>
            <a:off x="2292927" y="2195946"/>
            <a:ext cx="6449292" cy="4461164"/>
          </a:xfrm>
        </p:spPr>
        <p:txBody>
          <a:bodyPr>
            <a:normAutofit/>
          </a:bodyPr>
          <a:lstStyle/>
          <a:p>
            <a:pPr marL="0" indent="0">
              <a:buNone/>
            </a:pPr>
            <a:r>
              <a:rPr lang="en-US" dirty="0"/>
              <a:t>For cost centers who do </a:t>
            </a:r>
            <a:r>
              <a:rPr lang="en-US" b="1" dirty="0"/>
              <a:t>not</a:t>
            </a:r>
            <a:r>
              <a:rPr lang="en-US" dirty="0"/>
              <a:t> receive student fees: </a:t>
            </a:r>
          </a:p>
          <a:p>
            <a:pPr marL="0" indent="0">
              <a:buNone/>
            </a:pPr>
            <a:r>
              <a:rPr lang="en-US" dirty="0"/>
              <a:t>If revenues exceed expenses at the end of the fiscal year, that revenue is applied to the cost center’s fund balance. </a:t>
            </a:r>
          </a:p>
          <a:p>
            <a:pPr marL="0" indent="0">
              <a:buNone/>
            </a:pPr>
            <a:endParaRPr lang="en-US" dirty="0"/>
          </a:p>
          <a:p>
            <a:pPr lvl="1"/>
            <a:r>
              <a:rPr lang="en-US" sz="2000" dirty="0"/>
              <a:t>This equates to the 4-digit source code in Stratus</a:t>
            </a:r>
          </a:p>
          <a:p>
            <a:pPr lvl="1"/>
            <a:r>
              <a:rPr lang="en-US" sz="2000" dirty="0"/>
              <a:t>Request approval for use of fund balance</a:t>
            </a:r>
          </a:p>
          <a:p>
            <a:pPr marL="457200" lvl="1" indent="0">
              <a:buNone/>
            </a:pPr>
            <a:endParaRPr lang="en-US" dirty="0"/>
          </a:p>
          <a:p>
            <a:endParaRPr lang="en-US" dirty="0"/>
          </a:p>
        </p:txBody>
      </p:sp>
      <p:sp>
        <p:nvSpPr>
          <p:cNvPr id="4" name="Oval 3">
            <a:extLst>
              <a:ext uri="{FF2B5EF4-FFF2-40B4-BE49-F238E27FC236}">
                <a16:creationId xmlns:a16="http://schemas.microsoft.com/office/drawing/2014/main" id="{B9A4BF11-FD36-80B6-30A1-51596B8FE678}"/>
              </a:ext>
            </a:extLst>
          </p:cNvPr>
          <p:cNvSpPr/>
          <p:nvPr/>
        </p:nvSpPr>
        <p:spPr>
          <a:xfrm>
            <a:off x="9604087" y="2002449"/>
            <a:ext cx="1985239" cy="1800624"/>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6" name="Rectangle 5" descr="Money">
            <a:extLst>
              <a:ext uri="{FF2B5EF4-FFF2-40B4-BE49-F238E27FC236}">
                <a16:creationId xmlns:a16="http://schemas.microsoft.com/office/drawing/2014/main" id="{DE1C2A8A-C06B-2EA7-62F6-A113916502F2}"/>
              </a:ext>
            </a:extLst>
          </p:cNvPr>
          <p:cNvSpPr/>
          <p:nvPr/>
        </p:nvSpPr>
        <p:spPr>
          <a:xfrm>
            <a:off x="9972145" y="2418997"/>
            <a:ext cx="1256964" cy="1010003"/>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8" name="Graphic 7" descr="Good Inventory outline">
            <a:extLst>
              <a:ext uri="{FF2B5EF4-FFF2-40B4-BE49-F238E27FC236}">
                <a16:creationId xmlns:a16="http://schemas.microsoft.com/office/drawing/2014/main" id="{606338F4-72ED-7926-1C63-9FB326369220}"/>
              </a:ext>
            </a:extLst>
          </p:cNvPr>
          <p:cNvPicPr>
            <a:picLocks noChangeAspect="1"/>
          </p:cNvPicPr>
          <p:nvPr/>
        </p:nvPicPr>
        <p:blipFill>
          <a:blip r:embed="rId7">
            <a:duotone>
              <a:schemeClr val="accent4">
                <a:shade val="45000"/>
                <a:satMod val="135000"/>
              </a:schemeClr>
              <a:prstClr val="white"/>
            </a:duotone>
            <a:extLst>
              <a:ext uri="{96DAC541-7B7A-43D3-8B79-37D633B846F1}">
                <asvg:svgBlip xmlns:asvg="http://schemas.microsoft.com/office/drawing/2016/SVG/main" r:embed="rId8"/>
              </a:ext>
            </a:extLst>
          </a:blip>
          <a:stretch>
            <a:fillRect/>
          </a:stretch>
        </p:blipFill>
        <p:spPr>
          <a:xfrm>
            <a:off x="249381" y="4495799"/>
            <a:ext cx="1510145" cy="1510145"/>
          </a:xfrm>
          <a:prstGeom prst="rect">
            <a:avLst/>
          </a:prstGeom>
        </p:spPr>
      </p:pic>
      <p:pic>
        <p:nvPicPr>
          <p:cNvPr id="23" name="Audio 22">
            <a:hlinkClick r:id="" action="ppaction://media"/>
            <a:extLst>
              <a:ext uri="{FF2B5EF4-FFF2-40B4-BE49-F238E27FC236}">
                <a16:creationId xmlns:a16="http://schemas.microsoft.com/office/drawing/2014/main" id="{9255C1ED-8F44-D04F-38FA-FB527E21E3FB}"/>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04747948"/>
      </p:ext>
    </p:extLst>
  </p:cSld>
  <p:clrMapOvr>
    <a:masterClrMapping/>
  </p:clrMapOvr>
  <mc:AlternateContent xmlns:mc="http://schemas.openxmlformats.org/markup-compatibility/2006" xmlns:p14="http://schemas.microsoft.com/office/powerpoint/2010/main">
    <mc:Choice Requires="p14">
      <p:transition spd="slow" p14:dur="2000" advTm="68947"/>
    </mc:Choice>
    <mc:Fallback xmlns="">
      <p:transition spd="slow" advTm="68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E5D91-5F6D-3C23-E86F-D695F816FC9F}"/>
              </a:ext>
            </a:extLst>
          </p:cNvPr>
          <p:cNvSpPr>
            <a:spLocks noGrp="1"/>
          </p:cNvSpPr>
          <p:nvPr>
            <p:ph type="title"/>
          </p:nvPr>
        </p:nvSpPr>
        <p:spPr/>
        <p:txBody>
          <a:bodyPr/>
          <a:lstStyle/>
          <a:p>
            <a:r>
              <a:rPr lang="en-US" dirty="0">
                <a:solidFill>
                  <a:schemeClr val="tx1"/>
                </a:solidFill>
              </a:rPr>
              <a:t>M</a:t>
            </a:r>
            <a:r>
              <a:rPr lang="en-US" sz="4000" dirty="0">
                <a:solidFill>
                  <a:schemeClr val="tx1"/>
                </a:solidFill>
              </a:rPr>
              <a:t>anagement of </a:t>
            </a:r>
            <a:r>
              <a:rPr lang="en-US" sz="4000" u="sng" dirty="0">
                <a:solidFill>
                  <a:schemeClr val="tx1"/>
                </a:solidFill>
              </a:rPr>
              <a:t>auxiliary </a:t>
            </a:r>
            <a:r>
              <a:rPr lang="en-US" dirty="0">
                <a:solidFill>
                  <a:schemeClr val="tx1"/>
                </a:solidFill>
              </a:rPr>
              <a:t>s</a:t>
            </a:r>
            <a:r>
              <a:rPr lang="en-US" sz="4000" dirty="0">
                <a:solidFill>
                  <a:schemeClr val="tx1"/>
                </a:solidFill>
              </a:rPr>
              <a:t>upport budgets: fund </a:t>
            </a:r>
            <a:r>
              <a:rPr lang="en-US" dirty="0">
                <a:solidFill>
                  <a:schemeClr val="tx1"/>
                </a:solidFill>
              </a:rPr>
              <a:t>b</a:t>
            </a:r>
            <a:r>
              <a:rPr lang="en-US" sz="4000" dirty="0">
                <a:solidFill>
                  <a:schemeClr val="tx1"/>
                </a:solidFill>
              </a:rPr>
              <a:t>alances</a:t>
            </a:r>
            <a:endParaRPr lang="en-US" dirty="0"/>
          </a:p>
        </p:txBody>
      </p:sp>
      <p:sp>
        <p:nvSpPr>
          <p:cNvPr id="3" name="Content Placeholder 2">
            <a:extLst>
              <a:ext uri="{FF2B5EF4-FFF2-40B4-BE49-F238E27FC236}">
                <a16:creationId xmlns:a16="http://schemas.microsoft.com/office/drawing/2014/main" id="{8AF0C50D-CCEA-561D-EC99-E9C78B9B7264}"/>
              </a:ext>
            </a:extLst>
          </p:cNvPr>
          <p:cNvSpPr>
            <a:spLocks noGrp="1"/>
          </p:cNvSpPr>
          <p:nvPr>
            <p:ph idx="1"/>
          </p:nvPr>
        </p:nvSpPr>
        <p:spPr>
          <a:xfrm>
            <a:off x="2292927" y="2195946"/>
            <a:ext cx="6781800" cy="4461164"/>
          </a:xfrm>
        </p:spPr>
        <p:txBody>
          <a:bodyPr>
            <a:normAutofit/>
          </a:bodyPr>
          <a:lstStyle/>
          <a:p>
            <a:pPr marL="0" indent="0">
              <a:buNone/>
            </a:pPr>
            <a:r>
              <a:rPr lang="en-US" dirty="0"/>
              <a:t>For cost centers who </a:t>
            </a:r>
            <a:r>
              <a:rPr lang="en-US" b="1" dirty="0"/>
              <a:t>do</a:t>
            </a:r>
            <a:r>
              <a:rPr lang="en-US" dirty="0"/>
              <a:t> receive student fees: </a:t>
            </a:r>
          </a:p>
          <a:p>
            <a:pPr marL="0" indent="0">
              <a:buNone/>
            </a:pPr>
            <a:endParaRPr lang="en-US" dirty="0"/>
          </a:p>
          <a:p>
            <a:r>
              <a:rPr lang="en-US" sz="2000" dirty="0"/>
              <a:t>If revenues exceed expenses at the end of the fiscal year, that revenue (the student fees) will be returned to the central fee cost center.</a:t>
            </a:r>
          </a:p>
          <a:p>
            <a:endParaRPr lang="en-US" dirty="0"/>
          </a:p>
        </p:txBody>
      </p:sp>
      <p:sp>
        <p:nvSpPr>
          <p:cNvPr id="4" name="Oval 3">
            <a:extLst>
              <a:ext uri="{FF2B5EF4-FFF2-40B4-BE49-F238E27FC236}">
                <a16:creationId xmlns:a16="http://schemas.microsoft.com/office/drawing/2014/main" id="{B9A4BF11-FD36-80B6-30A1-51596B8FE678}"/>
              </a:ext>
            </a:extLst>
          </p:cNvPr>
          <p:cNvSpPr/>
          <p:nvPr/>
        </p:nvSpPr>
        <p:spPr>
          <a:xfrm>
            <a:off x="8906453" y="3837709"/>
            <a:ext cx="2454274" cy="2299855"/>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pic>
        <p:nvPicPr>
          <p:cNvPr id="7" name="Graphic 6" descr="Classroom with solid fill">
            <a:extLst>
              <a:ext uri="{FF2B5EF4-FFF2-40B4-BE49-F238E27FC236}">
                <a16:creationId xmlns:a16="http://schemas.microsoft.com/office/drawing/2014/main" id="{AA84ABE4-CCC6-992D-1FAF-E179A44E60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44773" y="4350328"/>
            <a:ext cx="1212272" cy="1212272"/>
          </a:xfrm>
          <a:prstGeom prst="rect">
            <a:avLst/>
          </a:prstGeom>
        </p:spPr>
      </p:pic>
      <p:pic>
        <p:nvPicPr>
          <p:cNvPr id="19" name="Audio 18">
            <a:hlinkClick r:id="" action="ppaction://media"/>
            <a:extLst>
              <a:ext uri="{FF2B5EF4-FFF2-40B4-BE49-F238E27FC236}">
                <a16:creationId xmlns:a16="http://schemas.microsoft.com/office/drawing/2014/main" id="{ED789D90-2802-D45B-F923-DE82BD8819D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59609033"/>
      </p:ext>
    </p:extLst>
  </p:cSld>
  <p:clrMapOvr>
    <a:masterClrMapping/>
  </p:clrMapOvr>
  <mc:AlternateContent xmlns:mc="http://schemas.openxmlformats.org/markup-compatibility/2006" xmlns:p14="http://schemas.microsoft.com/office/powerpoint/2010/main">
    <mc:Choice Requires="p14">
      <p:transition spd="slow" p14:dur="2000" advTm="46639"/>
    </mc:Choice>
    <mc:Fallback xmlns="">
      <p:transition spd="slow" advTm="46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E5D91-5F6D-3C23-E86F-D695F816FC9F}"/>
              </a:ext>
            </a:extLst>
          </p:cNvPr>
          <p:cNvSpPr>
            <a:spLocks noGrp="1"/>
          </p:cNvSpPr>
          <p:nvPr>
            <p:ph type="title"/>
          </p:nvPr>
        </p:nvSpPr>
        <p:spPr/>
        <p:txBody>
          <a:bodyPr/>
          <a:lstStyle/>
          <a:p>
            <a:r>
              <a:rPr lang="en-US" dirty="0">
                <a:solidFill>
                  <a:schemeClr val="tx1"/>
                </a:solidFill>
              </a:rPr>
              <a:t>M</a:t>
            </a:r>
            <a:r>
              <a:rPr lang="en-US" sz="4000" dirty="0">
                <a:solidFill>
                  <a:schemeClr val="tx1"/>
                </a:solidFill>
              </a:rPr>
              <a:t>anagement of </a:t>
            </a:r>
            <a:r>
              <a:rPr lang="en-US" sz="4000" u="sng" dirty="0">
                <a:solidFill>
                  <a:schemeClr val="tx1"/>
                </a:solidFill>
              </a:rPr>
              <a:t>auxiliary</a:t>
            </a:r>
            <a:r>
              <a:rPr lang="en-US" sz="4000" dirty="0">
                <a:solidFill>
                  <a:schemeClr val="tx1"/>
                </a:solidFill>
              </a:rPr>
              <a:t> support budgets: </a:t>
            </a:r>
            <a:r>
              <a:rPr lang="en-US" dirty="0">
                <a:solidFill>
                  <a:schemeClr val="tx1"/>
                </a:solidFill>
              </a:rPr>
              <a:t>transfers</a:t>
            </a:r>
            <a:endParaRPr lang="en-US" dirty="0"/>
          </a:p>
        </p:txBody>
      </p:sp>
      <p:sp>
        <p:nvSpPr>
          <p:cNvPr id="3" name="Content Placeholder 2">
            <a:extLst>
              <a:ext uri="{FF2B5EF4-FFF2-40B4-BE49-F238E27FC236}">
                <a16:creationId xmlns:a16="http://schemas.microsoft.com/office/drawing/2014/main" id="{8AF0C50D-CCEA-561D-EC99-E9C78B9B7264}"/>
              </a:ext>
            </a:extLst>
          </p:cNvPr>
          <p:cNvSpPr>
            <a:spLocks noGrp="1"/>
          </p:cNvSpPr>
          <p:nvPr>
            <p:ph idx="1"/>
          </p:nvPr>
        </p:nvSpPr>
        <p:spPr>
          <a:xfrm>
            <a:off x="838200" y="2342108"/>
            <a:ext cx="8832273" cy="2472347"/>
          </a:xfrm>
        </p:spPr>
        <p:txBody>
          <a:bodyPr>
            <a:normAutofit/>
          </a:bodyPr>
          <a:lstStyle/>
          <a:p>
            <a:pPr marL="457200" lvl="1" indent="0" algn="ctr">
              <a:buNone/>
            </a:pPr>
            <a:endParaRPr lang="en-US" dirty="0"/>
          </a:p>
          <a:p>
            <a:pPr marL="0" indent="0" algn="ctr">
              <a:buNone/>
            </a:pPr>
            <a:r>
              <a:rPr lang="en-US" dirty="0"/>
              <a:t>An auxiliary support cost center CAN transfer their revenue/spending authority to another cost center.</a:t>
            </a:r>
          </a:p>
          <a:p>
            <a:pPr marL="0" indent="0" algn="ctr">
              <a:buNone/>
            </a:pPr>
            <a:endParaRPr lang="en-US" dirty="0"/>
          </a:p>
          <a:p>
            <a:pPr lvl="1" algn="ctr"/>
            <a:r>
              <a:rPr lang="en-US" sz="2000" dirty="0"/>
              <a:t>Only if it is self-generated revenue, student fees cannot be transferred.</a:t>
            </a:r>
          </a:p>
        </p:txBody>
      </p:sp>
      <p:pic>
        <p:nvPicPr>
          <p:cNvPr id="5" name="Graphic 4" descr="Badge Unfollow with solid fill">
            <a:extLst>
              <a:ext uri="{FF2B5EF4-FFF2-40B4-BE49-F238E27FC236}">
                <a16:creationId xmlns:a16="http://schemas.microsoft.com/office/drawing/2014/main" id="{91FFD643-07EF-40A3-CA61-80987B8EAA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31582" y="2404452"/>
            <a:ext cx="1343891" cy="1343891"/>
          </a:xfrm>
          <a:prstGeom prst="rect">
            <a:avLst/>
          </a:prstGeom>
        </p:spPr>
      </p:pic>
      <p:pic>
        <p:nvPicPr>
          <p:cNvPr id="7" name="Graphic 6" descr="Badge Follow with solid fill">
            <a:extLst>
              <a:ext uri="{FF2B5EF4-FFF2-40B4-BE49-F238E27FC236}">
                <a16:creationId xmlns:a16="http://schemas.microsoft.com/office/drawing/2014/main" id="{FD3DAEE0-4FA2-EEB8-FD02-59F95C599E6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31582" y="4294908"/>
            <a:ext cx="1343891" cy="1343891"/>
          </a:xfrm>
          <a:prstGeom prst="rect">
            <a:avLst/>
          </a:prstGeom>
        </p:spPr>
      </p:pic>
      <p:pic>
        <p:nvPicPr>
          <p:cNvPr id="8" name="Audio 7">
            <a:hlinkClick r:id="" action="ppaction://media"/>
            <a:extLst>
              <a:ext uri="{FF2B5EF4-FFF2-40B4-BE49-F238E27FC236}">
                <a16:creationId xmlns:a16="http://schemas.microsoft.com/office/drawing/2014/main" id="{15EE4911-337A-733A-AA6A-A0EC61A0C1F1}"/>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70549043"/>
      </p:ext>
    </p:extLst>
  </p:cSld>
  <p:clrMapOvr>
    <a:masterClrMapping/>
  </p:clrMapOvr>
  <mc:AlternateContent xmlns:mc="http://schemas.openxmlformats.org/markup-compatibility/2006" xmlns:p14="http://schemas.microsoft.com/office/powerpoint/2010/main">
    <mc:Choice Requires="p14">
      <p:transition spd="slow" p14:dur="2000" advTm="23152"/>
    </mc:Choice>
    <mc:Fallback xmlns="">
      <p:transition spd="slow" advTm="23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FE31F-7234-D4A0-2612-0D7EAABDD58C}"/>
              </a:ext>
            </a:extLst>
          </p:cNvPr>
          <p:cNvSpPr>
            <a:spLocks noGrp="1"/>
          </p:cNvSpPr>
          <p:nvPr>
            <p:ph type="title"/>
          </p:nvPr>
        </p:nvSpPr>
        <p:spPr/>
        <p:txBody>
          <a:bodyPr/>
          <a:lstStyle/>
          <a:p>
            <a:r>
              <a:rPr lang="en-US" dirty="0">
                <a:solidFill>
                  <a:schemeClr val="tx1"/>
                </a:solidFill>
              </a:rPr>
              <a:t>When should a budget transfer be processed?</a:t>
            </a:r>
          </a:p>
        </p:txBody>
      </p:sp>
      <p:pic>
        <p:nvPicPr>
          <p:cNvPr id="4" name="Content Placeholder 3" descr="Calculator and notepad">
            <a:extLst>
              <a:ext uri="{FF2B5EF4-FFF2-40B4-BE49-F238E27FC236}">
                <a16:creationId xmlns:a16="http://schemas.microsoft.com/office/drawing/2014/main" id="{48362258-DE14-35C0-E5E3-814921A76007}"/>
              </a:ext>
            </a:extLst>
          </p:cNvPr>
          <p:cNvPicPr>
            <a:picLocks noGrp="1" noChangeAspect="1"/>
          </p:cNvPicPr>
          <p:nvPr>
            <p:ph idx="1"/>
          </p:nvPr>
        </p:nvPicPr>
        <p:blipFill rotWithShape="1">
          <a:blip r:embed="rId5">
            <a:duotone>
              <a:prstClr val="black"/>
              <a:schemeClr val="accent2">
                <a:tint val="45000"/>
                <a:satMod val="400000"/>
              </a:schemeClr>
            </a:duotone>
          </a:blip>
          <a:srcRect l="38533" r="8807" b="-2"/>
          <a:stretch/>
        </p:blipFill>
        <p:spPr>
          <a:xfrm>
            <a:off x="627033" y="2147409"/>
            <a:ext cx="3189893" cy="4043362"/>
          </a:xfrm>
          <a:prstGeom prst="rect">
            <a:avLst/>
          </a:prstGeom>
        </p:spPr>
      </p:pic>
      <p:sp>
        <p:nvSpPr>
          <p:cNvPr id="5" name="TextBox 4">
            <a:extLst>
              <a:ext uri="{FF2B5EF4-FFF2-40B4-BE49-F238E27FC236}">
                <a16:creationId xmlns:a16="http://schemas.microsoft.com/office/drawing/2014/main" id="{3509186A-6415-155B-8343-D25278993C1F}"/>
              </a:ext>
            </a:extLst>
          </p:cNvPr>
          <p:cNvSpPr txBox="1"/>
          <p:nvPr/>
        </p:nvSpPr>
        <p:spPr>
          <a:xfrm>
            <a:off x="4378038" y="3087469"/>
            <a:ext cx="6837218"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t>To adjust the planned budget within a cost center</a:t>
            </a:r>
          </a:p>
          <a:p>
            <a:endParaRPr lang="en-US" sz="2400" dirty="0"/>
          </a:p>
          <a:p>
            <a:pPr marL="285750" indent="-285750">
              <a:buFont typeface="Arial" panose="020B0604020202020204" pitchFamily="34" charset="0"/>
              <a:buChar char="•"/>
            </a:pPr>
            <a:r>
              <a:rPr lang="en-US" sz="2400" dirty="0"/>
              <a:t>To give another cost center your spending authority</a:t>
            </a:r>
          </a:p>
        </p:txBody>
      </p:sp>
      <p:pic>
        <p:nvPicPr>
          <p:cNvPr id="7" name="Audio 6">
            <a:hlinkClick r:id="" action="ppaction://media"/>
            <a:extLst>
              <a:ext uri="{FF2B5EF4-FFF2-40B4-BE49-F238E27FC236}">
                <a16:creationId xmlns:a16="http://schemas.microsoft.com/office/drawing/2014/main" id="{3751905E-5DE0-F734-B43A-7D349E6D36B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39005376"/>
      </p:ext>
    </p:extLst>
  </p:cSld>
  <p:clrMapOvr>
    <a:masterClrMapping/>
  </p:clrMapOvr>
  <mc:AlternateContent xmlns:mc="http://schemas.openxmlformats.org/markup-compatibility/2006" xmlns:p14="http://schemas.microsoft.com/office/powerpoint/2010/main">
    <mc:Choice Requires="p14">
      <p:transition spd="slow" p14:dur="2000" advTm="52813"/>
    </mc:Choice>
    <mc:Fallback xmlns="">
      <p:transition spd="slow" advTm="52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FE31F-7234-D4A0-2612-0D7EAABDD58C}"/>
              </a:ext>
            </a:extLst>
          </p:cNvPr>
          <p:cNvSpPr>
            <a:spLocks noGrp="1"/>
          </p:cNvSpPr>
          <p:nvPr>
            <p:ph type="title"/>
          </p:nvPr>
        </p:nvSpPr>
        <p:spPr/>
        <p:txBody>
          <a:bodyPr/>
          <a:lstStyle/>
          <a:p>
            <a:r>
              <a:rPr lang="en-US" dirty="0">
                <a:solidFill>
                  <a:schemeClr val="tx1"/>
                </a:solidFill>
              </a:rPr>
              <a:t>When a budget transfer should NOT be processed</a:t>
            </a:r>
          </a:p>
        </p:txBody>
      </p:sp>
      <p:pic>
        <p:nvPicPr>
          <p:cNvPr id="4" name="Content Placeholder 3" descr="Calculator and notepad">
            <a:extLst>
              <a:ext uri="{FF2B5EF4-FFF2-40B4-BE49-F238E27FC236}">
                <a16:creationId xmlns:a16="http://schemas.microsoft.com/office/drawing/2014/main" id="{48362258-DE14-35C0-E5E3-814921A76007}"/>
              </a:ext>
            </a:extLst>
          </p:cNvPr>
          <p:cNvPicPr>
            <a:picLocks noGrp="1" noChangeAspect="1"/>
          </p:cNvPicPr>
          <p:nvPr>
            <p:ph idx="1"/>
          </p:nvPr>
        </p:nvPicPr>
        <p:blipFill rotWithShape="1">
          <a:blip r:embed="rId5">
            <a:duotone>
              <a:prstClr val="black"/>
              <a:schemeClr val="accent2">
                <a:tint val="45000"/>
                <a:satMod val="400000"/>
              </a:schemeClr>
            </a:duotone>
          </a:blip>
          <a:srcRect l="38533" r="8807" b="-2"/>
          <a:stretch/>
        </p:blipFill>
        <p:spPr>
          <a:xfrm>
            <a:off x="8570407" y="2272145"/>
            <a:ext cx="2637921" cy="3343708"/>
          </a:xfrm>
          <a:prstGeom prst="rect">
            <a:avLst/>
          </a:prstGeom>
        </p:spPr>
      </p:pic>
      <p:sp>
        <p:nvSpPr>
          <p:cNvPr id="5" name="TextBox 4">
            <a:extLst>
              <a:ext uri="{FF2B5EF4-FFF2-40B4-BE49-F238E27FC236}">
                <a16:creationId xmlns:a16="http://schemas.microsoft.com/office/drawing/2014/main" id="{3509186A-6415-155B-8343-D25278993C1F}"/>
              </a:ext>
            </a:extLst>
          </p:cNvPr>
          <p:cNvSpPr txBox="1"/>
          <p:nvPr/>
        </p:nvSpPr>
        <p:spPr>
          <a:xfrm>
            <a:off x="914402" y="2854173"/>
            <a:ext cx="6837218"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t>To move an expense</a:t>
            </a:r>
          </a:p>
          <a:p>
            <a:endParaRPr lang="en-US" sz="2400" dirty="0"/>
          </a:p>
          <a:p>
            <a:pPr marL="285750" indent="-285750">
              <a:buFont typeface="Arial" panose="020B0604020202020204" pitchFamily="34" charset="0"/>
              <a:buChar char="•"/>
            </a:pPr>
            <a:r>
              <a:rPr lang="en-US" sz="2400" dirty="0"/>
              <a:t>To share an expense</a:t>
            </a:r>
          </a:p>
        </p:txBody>
      </p:sp>
      <p:sp>
        <p:nvSpPr>
          <p:cNvPr id="9" name="&quot;Not Allowed&quot; Symbol 8">
            <a:extLst>
              <a:ext uri="{FF2B5EF4-FFF2-40B4-BE49-F238E27FC236}">
                <a16:creationId xmlns:a16="http://schemas.microsoft.com/office/drawing/2014/main" id="{2362A812-FA66-F7D8-C3D9-DD1DD46C8188}"/>
              </a:ext>
            </a:extLst>
          </p:cNvPr>
          <p:cNvSpPr/>
          <p:nvPr/>
        </p:nvSpPr>
        <p:spPr>
          <a:xfrm>
            <a:off x="8102131" y="2145289"/>
            <a:ext cx="3574472" cy="3470564"/>
          </a:xfrm>
          <a:prstGeom prst="noSmoking">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93BDE5C1-0896-EEE6-3D08-CDDFD97E0293}"/>
              </a:ext>
            </a:extLst>
          </p:cNvPr>
          <p:cNvSpPr txBox="1"/>
          <p:nvPr/>
        </p:nvSpPr>
        <p:spPr>
          <a:xfrm>
            <a:off x="374073" y="5292687"/>
            <a:ext cx="6497782" cy="923330"/>
          </a:xfrm>
          <a:prstGeom prst="rect">
            <a:avLst/>
          </a:prstGeom>
          <a:noFill/>
        </p:spPr>
        <p:txBody>
          <a:bodyPr wrap="square" rtlCol="0">
            <a:spAutoFit/>
          </a:bodyPr>
          <a:lstStyle/>
          <a:p>
            <a:r>
              <a:rPr lang="en-US" dirty="0"/>
              <a:t>For moving an expense, please refer to Financial Systems and Technology website, and search for “Journals”</a:t>
            </a:r>
          </a:p>
          <a:p>
            <a:r>
              <a:rPr lang="en-US" dirty="0"/>
              <a:t>https://www.towson.edu/financialsystems/stratus/training.html</a:t>
            </a:r>
          </a:p>
        </p:txBody>
      </p:sp>
      <p:pic>
        <p:nvPicPr>
          <p:cNvPr id="17" name="Audio 16">
            <a:hlinkClick r:id="" action="ppaction://media"/>
            <a:extLst>
              <a:ext uri="{FF2B5EF4-FFF2-40B4-BE49-F238E27FC236}">
                <a16:creationId xmlns:a16="http://schemas.microsoft.com/office/drawing/2014/main" id="{9FDB4533-A2A4-711D-7A9B-17E4E93CA53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41295350"/>
      </p:ext>
    </p:extLst>
  </p:cSld>
  <p:clrMapOvr>
    <a:masterClrMapping/>
  </p:clrMapOvr>
  <mc:AlternateContent xmlns:mc="http://schemas.openxmlformats.org/markup-compatibility/2006" xmlns:p14="http://schemas.microsoft.com/office/powerpoint/2010/main">
    <mc:Choice Requires="p14">
      <p:transition spd="slow" p14:dur="2000" advTm="65132"/>
    </mc:Choice>
    <mc:Fallback xmlns="">
      <p:transition spd="slow" advTm="65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25BAF-171C-7025-66CB-8873A2444F4F}"/>
              </a:ext>
            </a:extLst>
          </p:cNvPr>
          <p:cNvSpPr>
            <a:spLocks noGrp="1"/>
          </p:cNvSpPr>
          <p:nvPr>
            <p:ph type="title"/>
          </p:nvPr>
        </p:nvSpPr>
        <p:spPr/>
        <p:txBody>
          <a:bodyPr/>
          <a:lstStyle/>
          <a:p>
            <a:r>
              <a:rPr lang="en-US" dirty="0">
                <a:solidFill>
                  <a:schemeClr val="tx1"/>
                </a:solidFill>
              </a:rPr>
              <a:t>General budget management tips:</a:t>
            </a:r>
            <a:br>
              <a:rPr lang="en-US" dirty="0">
                <a:solidFill>
                  <a:schemeClr val="tx1"/>
                </a:solidFill>
              </a:rPr>
            </a:br>
            <a:r>
              <a:rPr lang="en-US" dirty="0">
                <a:solidFill>
                  <a:schemeClr val="tx1"/>
                </a:solidFill>
              </a:rPr>
              <a:t>review open commitments</a:t>
            </a:r>
          </a:p>
        </p:txBody>
      </p:sp>
      <p:sp>
        <p:nvSpPr>
          <p:cNvPr id="3" name="Content Placeholder 2">
            <a:extLst>
              <a:ext uri="{FF2B5EF4-FFF2-40B4-BE49-F238E27FC236}">
                <a16:creationId xmlns:a16="http://schemas.microsoft.com/office/drawing/2014/main" id="{A61172E3-7B2A-6672-9F6C-7FBB20B28548}"/>
              </a:ext>
            </a:extLst>
          </p:cNvPr>
          <p:cNvSpPr>
            <a:spLocks noGrp="1"/>
          </p:cNvSpPr>
          <p:nvPr>
            <p:ph idx="1"/>
          </p:nvPr>
        </p:nvSpPr>
        <p:spPr>
          <a:xfrm>
            <a:off x="4100945" y="2158134"/>
            <a:ext cx="7426036" cy="4351338"/>
          </a:xfrm>
        </p:spPr>
        <p:txBody>
          <a:bodyPr/>
          <a:lstStyle/>
          <a:p>
            <a:r>
              <a:rPr lang="en-US" dirty="0"/>
              <a:t>Review open commitments (purchase orders and requisitions) regularly.</a:t>
            </a:r>
          </a:p>
          <a:p>
            <a:pPr marL="0" indent="0">
              <a:buNone/>
            </a:pPr>
            <a:endParaRPr lang="en-US" dirty="0"/>
          </a:p>
          <a:p>
            <a:pPr lvl="1"/>
            <a:r>
              <a:rPr lang="en-US" sz="1800" dirty="0"/>
              <a:t>Budget is reserved</a:t>
            </a:r>
          </a:p>
          <a:p>
            <a:pPr lvl="1"/>
            <a:r>
              <a:rPr lang="en-US" sz="1800" dirty="0"/>
              <a:t>Purchase orders are carried over to the next fiscal year </a:t>
            </a:r>
          </a:p>
          <a:p>
            <a:pPr lvl="2"/>
            <a:r>
              <a:rPr lang="en-US" sz="1800" dirty="0"/>
              <a:t>The budget is NOT carried over </a:t>
            </a:r>
          </a:p>
        </p:txBody>
      </p:sp>
      <p:pic>
        <p:nvPicPr>
          <p:cNvPr id="5" name="Graphic 4" descr="Contract outline">
            <a:extLst>
              <a:ext uri="{FF2B5EF4-FFF2-40B4-BE49-F238E27FC236}">
                <a16:creationId xmlns:a16="http://schemas.microsoft.com/office/drawing/2014/main" id="{699DD66C-D31D-2F83-1804-2148DF07B0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981" y="1835728"/>
            <a:ext cx="3297380" cy="4419599"/>
          </a:xfrm>
          <a:prstGeom prst="rect">
            <a:avLst/>
          </a:prstGeom>
        </p:spPr>
      </p:pic>
      <p:pic>
        <p:nvPicPr>
          <p:cNvPr id="11" name="Audio 10">
            <a:hlinkClick r:id="" action="ppaction://media"/>
            <a:extLst>
              <a:ext uri="{FF2B5EF4-FFF2-40B4-BE49-F238E27FC236}">
                <a16:creationId xmlns:a16="http://schemas.microsoft.com/office/drawing/2014/main" id="{6464C9E8-6675-4219-1F8A-19A92914093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24167047"/>
      </p:ext>
    </p:extLst>
  </p:cSld>
  <p:clrMapOvr>
    <a:masterClrMapping/>
  </p:clrMapOvr>
  <mc:AlternateContent xmlns:mc="http://schemas.openxmlformats.org/markup-compatibility/2006" xmlns:p14="http://schemas.microsoft.com/office/powerpoint/2010/main">
    <mc:Choice Requires="p14">
      <p:transition spd="slow" p14:dur="2000" advTm="73106"/>
    </mc:Choice>
    <mc:Fallback xmlns="">
      <p:transition spd="slow" advTm="73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A732A-171D-8DE3-F418-046341E64A6D}"/>
              </a:ext>
            </a:extLst>
          </p:cNvPr>
          <p:cNvSpPr>
            <a:spLocks noGrp="1"/>
          </p:cNvSpPr>
          <p:nvPr>
            <p:ph type="title"/>
          </p:nvPr>
        </p:nvSpPr>
        <p:spPr>
          <a:xfrm>
            <a:off x="549766" y="318629"/>
            <a:ext cx="9603153" cy="945576"/>
          </a:xfrm>
        </p:spPr>
        <p:txBody>
          <a:bodyPr>
            <a:normAutofit fontScale="90000"/>
          </a:bodyPr>
          <a:lstStyle/>
          <a:p>
            <a:r>
              <a:rPr lang="en-US" dirty="0">
                <a:solidFill>
                  <a:schemeClr val="tx1"/>
                </a:solidFill>
              </a:rPr>
              <a:t>Key time frames during the fiscal year </a:t>
            </a:r>
            <a:br>
              <a:rPr lang="en-US" dirty="0">
                <a:solidFill>
                  <a:schemeClr val="tx1"/>
                </a:solidFill>
              </a:rPr>
            </a:br>
            <a:r>
              <a:rPr lang="en-US" dirty="0">
                <a:solidFill>
                  <a:schemeClr val="tx1"/>
                </a:solidFill>
              </a:rPr>
              <a:t>for budgeting </a:t>
            </a:r>
          </a:p>
        </p:txBody>
      </p:sp>
      <p:graphicFrame>
        <p:nvGraphicFramePr>
          <p:cNvPr id="5" name="Content Placeholder 2">
            <a:extLst>
              <a:ext uri="{FF2B5EF4-FFF2-40B4-BE49-F238E27FC236}">
                <a16:creationId xmlns:a16="http://schemas.microsoft.com/office/drawing/2014/main" id="{063A4589-4576-085A-F307-57F986A4F692}"/>
              </a:ext>
            </a:extLst>
          </p:cNvPr>
          <p:cNvGraphicFramePr>
            <a:graphicFrameLocks noGrp="1"/>
          </p:cNvGraphicFramePr>
          <p:nvPr>
            <p:ph idx="1"/>
            <p:extLst>
              <p:ext uri="{D42A27DB-BD31-4B8C-83A1-F6EECF244321}">
                <p14:modId xmlns:p14="http://schemas.microsoft.com/office/powerpoint/2010/main" val="3288292238"/>
              </p:ext>
            </p:extLst>
          </p:nvPr>
        </p:nvGraphicFramePr>
        <p:xfrm>
          <a:off x="838200" y="1825625"/>
          <a:ext cx="10877166"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Audio 7">
            <a:hlinkClick r:id="" action="ppaction://media"/>
            <a:extLst>
              <a:ext uri="{FF2B5EF4-FFF2-40B4-BE49-F238E27FC236}">
                <a16:creationId xmlns:a16="http://schemas.microsoft.com/office/drawing/2014/main" id="{94D715BD-1F36-144E-EC84-3935899D2361}"/>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87500" t="-287500" r="-287500" b="-287500"/>
          <a:stretch>
            <a:fillRect/>
          </a:stretch>
        </p:blipFill>
        <p:spPr>
          <a:xfrm>
            <a:off x="10052304" y="4718304"/>
            <a:ext cx="2057400" cy="2057400"/>
          </a:xfrm>
          <a:prstGeom prst="ellipse">
            <a:avLst/>
          </a:prstGeom>
        </p:spPr>
      </p:pic>
      <p:sp>
        <p:nvSpPr>
          <p:cNvPr id="4" name="Rectangle: Rounded Corners 3">
            <a:extLst>
              <a:ext uri="{FF2B5EF4-FFF2-40B4-BE49-F238E27FC236}">
                <a16:creationId xmlns:a16="http://schemas.microsoft.com/office/drawing/2014/main" id="{91327E7A-13C3-E18F-F0E6-D37C5F879AAF}"/>
              </a:ext>
            </a:extLst>
          </p:cNvPr>
          <p:cNvSpPr/>
          <p:nvPr/>
        </p:nvSpPr>
        <p:spPr>
          <a:xfrm>
            <a:off x="5151782" y="2643808"/>
            <a:ext cx="1888436" cy="13484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Divisions may have different approaches on determining new initiatives.</a:t>
            </a:r>
          </a:p>
        </p:txBody>
      </p:sp>
    </p:spTree>
    <p:extLst>
      <p:ext uri="{BB962C8B-B14F-4D97-AF65-F5344CB8AC3E}">
        <p14:creationId xmlns:p14="http://schemas.microsoft.com/office/powerpoint/2010/main" val="2213244807"/>
      </p:ext>
    </p:extLst>
  </p:cSld>
  <p:clrMapOvr>
    <a:masterClrMapping/>
  </p:clrMapOvr>
  <mc:AlternateContent xmlns:mc="http://schemas.openxmlformats.org/markup-compatibility/2006" xmlns:p14="http://schemas.microsoft.com/office/powerpoint/2010/main">
    <mc:Choice Requires="p14">
      <p:transition spd="slow" p14:dur="2000" advTm="81975"/>
    </mc:Choice>
    <mc:Fallback xmlns="">
      <p:transition spd="slow" advTm="81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Connector 6">
            <a:extLst>
              <a:ext uri="{FF2B5EF4-FFF2-40B4-BE49-F238E27FC236}">
                <a16:creationId xmlns:a16="http://schemas.microsoft.com/office/drawing/2014/main" id="{C50F8A3E-4132-7E0A-9844-463BAED659E5}"/>
              </a:ext>
            </a:extLst>
          </p:cNvPr>
          <p:cNvSpPr/>
          <p:nvPr/>
        </p:nvSpPr>
        <p:spPr>
          <a:xfrm>
            <a:off x="7370619" y="2078181"/>
            <a:ext cx="3643746" cy="3318163"/>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E25BAF-171C-7025-66CB-8873A2444F4F}"/>
              </a:ext>
            </a:extLst>
          </p:cNvPr>
          <p:cNvSpPr>
            <a:spLocks noGrp="1"/>
          </p:cNvSpPr>
          <p:nvPr>
            <p:ph type="title"/>
          </p:nvPr>
        </p:nvSpPr>
        <p:spPr>
          <a:xfrm>
            <a:off x="145474" y="304800"/>
            <a:ext cx="9940635" cy="1097076"/>
          </a:xfrm>
        </p:spPr>
        <p:txBody>
          <a:bodyPr>
            <a:noAutofit/>
          </a:bodyPr>
          <a:lstStyle/>
          <a:p>
            <a:r>
              <a:rPr lang="en-US" sz="3200" dirty="0">
                <a:solidFill>
                  <a:schemeClr val="tx1"/>
                </a:solidFill>
              </a:rPr>
              <a:t>General budget management tips:</a:t>
            </a:r>
            <a:br>
              <a:rPr lang="en-US" sz="3200" dirty="0">
                <a:solidFill>
                  <a:schemeClr val="tx1"/>
                </a:solidFill>
              </a:rPr>
            </a:br>
            <a:r>
              <a:rPr lang="en-US" sz="3200" dirty="0">
                <a:solidFill>
                  <a:schemeClr val="tx1"/>
                </a:solidFill>
              </a:rPr>
              <a:t>fringe benefits for students and contractual employees</a:t>
            </a:r>
          </a:p>
        </p:txBody>
      </p:sp>
      <p:sp>
        <p:nvSpPr>
          <p:cNvPr id="3" name="Content Placeholder 2">
            <a:extLst>
              <a:ext uri="{FF2B5EF4-FFF2-40B4-BE49-F238E27FC236}">
                <a16:creationId xmlns:a16="http://schemas.microsoft.com/office/drawing/2014/main" id="{A61172E3-7B2A-6672-9F6C-7FBB20B28548}"/>
              </a:ext>
            </a:extLst>
          </p:cNvPr>
          <p:cNvSpPr>
            <a:spLocks noGrp="1"/>
          </p:cNvSpPr>
          <p:nvPr>
            <p:ph idx="1"/>
          </p:nvPr>
        </p:nvSpPr>
        <p:spPr>
          <a:xfrm>
            <a:off x="1177636" y="2189595"/>
            <a:ext cx="5638800" cy="3518478"/>
          </a:xfrm>
        </p:spPr>
        <p:txBody>
          <a:bodyPr/>
          <a:lstStyle/>
          <a:p>
            <a:pPr marL="0" indent="0">
              <a:buNone/>
            </a:pPr>
            <a:r>
              <a:rPr lang="en-US" sz="3600" dirty="0"/>
              <a:t>9% fringe benefit rate</a:t>
            </a:r>
          </a:p>
          <a:p>
            <a:pPr lvl="1"/>
            <a:r>
              <a:rPr lang="en-US" dirty="0"/>
              <a:t>Students*</a:t>
            </a:r>
          </a:p>
          <a:p>
            <a:pPr lvl="1"/>
            <a:r>
              <a:rPr lang="en-US" dirty="0"/>
              <a:t>Graduate Assistants*</a:t>
            </a:r>
          </a:p>
          <a:p>
            <a:pPr lvl="1"/>
            <a:r>
              <a:rPr lang="en-US" dirty="0"/>
              <a:t>Contractual Employees</a:t>
            </a:r>
          </a:p>
          <a:p>
            <a:pPr lvl="1"/>
            <a:endParaRPr lang="en-US" sz="1400" dirty="0"/>
          </a:p>
          <a:p>
            <a:pPr lvl="1"/>
            <a:endParaRPr lang="en-US" sz="1400" dirty="0"/>
          </a:p>
          <a:p>
            <a:pPr marL="457200" lvl="1" indent="0">
              <a:buNone/>
            </a:pPr>
            <a:r>
              <a:rPr lang="en-US" sz="1400" dirty="0"/>
              <a:t>*when not taking full course loads		</a:t>
            </a:r>
          </a:p>
        </p:txBody>
      </p:sp>
      <p:pic>
        <p:nvPicPr>
          <p:cNvPr id="6" name="Graphic 5" descr="Users with solid fill">
            <a:extLst>
              <a:ext uri="{FF2B5EF4-FFF2-40B4-BE49-F238E27FC236}">
                <a16:creationId xmlns:a16="http://schemas.microsoft.com/office/drawing/2014/main" id="{0F185C40-002B-8DEB-EF96-59D5D4E597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72400" y="2306781"/>
            <a:ext cx="2909455" cy="2909455"/>
          </a:xfrm>
          <a:prstGeom prst="rect">
            <a:avLst/>
          </a:prstGeom>
        </p:spPr>
      </p:pic>
      <p:pic>
        <p:nvPicPr>
          <p:cNvPr id="8" name="Audio 7">
            <a:hlinkClick r:id="" action="ppaction://media"/>
            <a:extLst>
              <a:ext uri="{FF2B5EF4-FFF2-40B4-BE49-F238E27FC236}">
                <a16:creationId xmlns:a16="http://schemas.microsoft.com/office/drawing/2014/main" id="{1BA68ACD-268B-F54E-0289-124847EF8D4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28206099"/>
      </p:ext>
    </p:extLst>
  </p:cSld>
  <p:clrMapOvr>
    <a:masterClrMapping/>
  </p:clrMapOvr>
  <mc:AlternateContent xmlns:mc="http://schemas.openxmlformats.org/markup-compatibility/2006" xmlns:p14="http://schemas.microsoft.com/office/powerpoint/2010/main">
    <mc:Choice Requires="p14">
      <p:transition spd="slow" p14:dur="2000" advTm="45491"/>
    </mc:Choice>
    <mc:Fallback xmlns="">
      <p:transition spd="slow" advTm="45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E9940-F954-50FF-D91C-C39D3E2A1080}"/>
              </a:ext>
            </a:extLst>
          </p:cNvPr>
          <p:cNvSpPr>
            <a:spLocks noGrp="1"/>
          </p:cNvSpPr>
          <p:nvPr>
            <p:ph type="title"/>
          </p:nvPr>
        </p:nvSpPr>
        <p:spPr>
          <a:xfrm>
            <a:off x="838202" y="48604"/>
            <a:ext cx="8395854" cy="1325563"/>
          </a:xfrm>
        </p:spPr>
        <p:txBody>
          <a:bodyPr/>
          <a:lstStyle/>
          <a:p>
            <a:r>
              <a:rPr lang="en-US" sz="4000" dirty="0">
                <a:solidFill>
                  <a:schemeClr val="tx1"/>
                </a:solidFill>
              </a:rPr>
              <a:t>General budget management tips: travel</a:t>
            </a:r>
            <a:endParaRPr lang="en-US" dirty="0"/>
          </a:p>
        </p:txBody>
      </p:sp>
      <p:sp>
        <p:nvSpPr>
          <p:cNvPr id="3" name="Content Placeholder 2">
            <a:extLst>
              <a:ext uri="{FF2B5EF4-FFF2-40B4-BE49-F238E27FC236}">
                <a16:creationId xmlns:a16="http://schemas.microsoft.com/office/drawing/2014/main" id="{FB4A33CF-AB30-9E4C-BBA2-F9A8B4A0B72B}"/>
              </a:ext>
            </a:extLst>
          </p:cNvPr>
          <p:cNvSpPr>
            <a:spLocks noGrp="1"/>
          </p:cNvSpPr>
          <p:nvPr>
            <p:ph idx="1"/>
          </p:nvPr>
        </p:nvSpPr>
        <p:spPr>
          <a:xfrm>
            <a:off x="1028021" y="3030970"/>
            <a:ext cx="5424055" cy="1325563"/>
          </a:xfrm>
        </p:spPr>
        <p:txBody>
          <a:bodyPr/>
          <a:lstStyle/>
          <a:p>
            <a:r>
              <a:rPr lang="en-US" dirty="0"/>
              <a:t>Funding is NOT reserved/set aside when a travel request is submitted!</a:t>
            </a:r>
          </a:p>
        </p:txBody>
      </p:sp>
      <p:pic>
        <p:nvPicPr>
          <p:cNvPr id="6" name="Picture 5" descr="White airplane toy on gray background">
            <a:extLst>
              <a:ext uri="{FF2B5EF4-FFF2-40B4-BE49-F238E27FC236}">
                <a16:creationId xmlns:a16="http://schemas.microsoft.com/office/drawing/2014/main" id="{BFD1679B-A104-5331-2B6E-60CE03DCFB73}"/>
              </a:ext>
            </a:extLst>
          </p:cNvPr>
          <p:cNvPicPr>
            <a:picLocks noChangeAspect="1"/>
          </p:cNvPicPr>
          <p:nvPr/>
        </p:nvPicPr>
        <p:blipFill>
          <a:blip r:embed="rId5"/>
          <a:stretch>
            <a:fillRect/>
          </a:stretch>
        </p:blipFill>
        <p:spPr>
          <a:xfrm rot="1260305">
            <a:off x="6894677" y="2428965"/>
            <a:ext cx="4374454" cy="3280478"/>
          </a:xfrm>
          <a:prstGeom prst="rect">
            <a:avLst/>
          </a:prstGeom>
        </p:spPr>
      </p:pic>
      <p:pic>
        <p:nvPicPr>
          <p:cNvPr id="15" name="Audio 14">
            <a:hlinkClick r:id="" action="ppaction://media"/>
            <a:extLst>
              <a:ext uri="{FF2B5EF4-FFF2-40B4-BE49-F238E27FC236}">
                <a16:creationId xmlns:a16="http://schemas.microsoft.com/office/drawing/2014/main" id="{B8030BA4-B905-EFE8-0835-B77A142E901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30718209"/>
      </p:ext>
    </p:extLst>
  </p:cSld>
  <p:clrMapOvr>
    <a:masterClrMapping/>
  </p:clrMapOvr>
  <mc:AlternateContent xmlns:mc="http://schemas.openxmlformats.org/markup-compatibility/2006" xmlns:p14="http://schemas.microsoft.com/office/powerpoint/2010/main">
    <mc:Choice Requires="p14">
      <p:transition spd="slow" p14:dur="2000" advTm="35988"/>
    </mc:Choice>
    <mc:Fallback xmlns="">
      <p:transition spd="slow" advTm="35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841DC-52F6-1AAC-C841-93A6C7C9A5B2}"/>
              </a:ext>
            </a:extLst>
          </p:cNvPr>
          <p:cNvSpPr>
            <a:spLocks noGrp="1"/>
          </p:cNvSpPr>
          <p:nvPr>
            <p:ph type="title"/>
          </p:nvPr>
        </p:nvSpPr>
        <p:spPr/>
        <p:txBody>
          <a:bodyPr/>
          <a:lstStyle/>
          <a:p>
            <a:r>
              <a:rPr lang="en-US" dirty="0">
                <a:solidFill>
                  <a:schemeClr val="tx1"/>
                </a:solidFill>
              </a:rPr>
              <a:t>Reports to help you navigate</a:t>
            </a:r>
          </a:p>
        </p:txBody>
      </p:sp>
      <p:sp>
        <p:nvSpPr>
          <p:cNvPr id="3" name="Content Placeholder 2">
            <a:extLst>
              <a:ext uri="{FF2B5EF4-FFF2-40B4-BE49-F238E27FC236}">
                <a16:creationId xmlns:a16="http://schemas.microsoft.com/office/drawing/2014/main" id="{AAAD4FF4-0B6A-D17D-28E9-EFADDEFF8EE9}"/>
              </a:ext>
            </a:extLst>
          </p:cNvPr>
          <p:cNvSpPr>
            <a:spLocks noGrp="1"/>
          </p:cNvSpPr>
          <p:nvPr>
            <p:ph idx="1"/>
          </p:nvPr>
        </p:nvSpPr>
        <p:spPr>
          <a:xfrm>
            <a:off x="318977" y="1825625"/>
            <a:ext cx="11034823" cy="4351338"/>
          </a:xfrm>
        </p:spPr>
        <p:txBody>
          <a:bodyPr/>
          <a:lstStyle/>
          <a:p>
            <a:r>
              <a:rPr lang="en-US" dirty="0"/>
              <a:t>Report listing showing what is available:</a:t>
            </a:r>
          </a:p>
          <a:p>
            <a:pPr marL="0" indent="0">
              <a:buNone/>
            </a:pPr>
            <a:endParaRPr lang="en-US" dirty="0"/>
          </a:p>
          <a:p>
            <a:pPr lvl="1"/>
            <a:r>
              <a:rPr lang="en-US" sz="1800" dirty="0">
                <a:hlinkClick r:id="rId5"/>
              </a:rPr>
              <a:t>https://www.towson.edu/financialsystems/stratus/documents/campus_report_matrix_for_website.xlsx</a:t>
            </a:r>
            <a:endParaRPr lang="en-US" sz="1800" dirty="0"/>
          </a:p>
          <a:p>
            <a:pPr lvl="1"/>
            <a:endParaRPr lang="en-US" dirty="0"/>
          </a:p>
        </p:txBody>
      </p:sp>
      <p:pic>
        <p:nvPicPr>
          <p:cNvPr id="5" name="Picture 4" descr="Spreadsheet and calculator">
            <a:extLst>
              <a:ext uri="{FF2B5EF4-FFF2-40B4-BE49-F238E27FC236}">
                <a16:creationId xmlns:a16="http://schemas.microsoft.com/office/drawing/2014/main" id="{DA8222C4-E215-0492-2471-86A9055EAD1E}"/>
              </a:ext>
            </a:extLst>
          </p:cNvPr>
          <p:cNvPicPr>
            <a:picLocks noChangeAspect="1"/>
          </p:cNvPicPr>
          <p:nvPr/>
        </p:nvPicPr>
        <p:blipFill>
          <a:blip r:embed="rId6"/>
          <a:stretch>
            <a:fillRect/>
          </a:stretch>
        </p:blipFill>
        <p:spPr>
          <a:xfrm>
            <a:off x="3185337" y="3393170"/>
            <a:ext cx="4852877" cy="3235251"/>
          </a:xfrm>
          <a:prstGeom prst="rect">
            <a:avLst/>
          </a:prstGeom>
        </p:spPr>
      </p:pic>
      <p:pic>
        <p:nvPicPr>
          <p:cNvPr id="8" name="Audio 7">
            <a:hlinkClick r:id="" action="ppaction://media"/>
            <a:extLst>
              <a:ext uri="{FF2B5EF4-FFF2-40B4-BE49-F238E27FC236}">
                <a16:creationId xmlns:a16="http://schemas.microsoft.com/office/drawing/2014/main" id="{282FF143-3BD2-FC5C-68EE-D4FB15B22E1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93560419"/>
      </p:ext>
    </p:extLst>
  </p:cSld>
  <p:clrMapOvr>
    <a:masterClrMapping/>
  </p:clrMapOvr>
  <mc:AlternateContent xmlns:mc="http://schemas.openxmlformats.org/markup-compatibility/2006" xmlns:p14="http://schemas.microsoft.com/office/powerpoint/2010/main">
    <mc:Choice Requires="p14">
      <p:transition spd="slow" p14:dur="2000" advTm="22499"/>
    </mc:Choice>
    <mc:Fallback xmlns="">
      <p:transition spd="slow" advTm="22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76334-15C0-37B1-7258-B233708C5D58}"/>
              </a:ext>
            </a:extLst>
          </p:cNvPr>
          <p:cNvSpPr>
            <a:spLocks noGrp="1"/>
          </p:cNvSpPr>
          <p:nvPr>
            <p:ph type="title"/>
          </p:nvPr>
        </p:nvSpPr>
        <p:spPr/>
        <p:txBody>
          <a:bodyPr/>
          <a:lstStyle/>
          <a:p>
            <a:r>
              <a:rPr lang="en-US" dirty="0">
                <a:solidFill>
                  <a:schemeClr val="tx1"/>
                </a:solidFill>
              </a:rPr>
              <a:t>Questions?</a:t>
            </a:r>
          </a:p>
        </p:txBody>
      </p:sp>
      <p:pic>
        <p:nvPicPr>
          <p:cNvPr id="5" name="Content Placeholder 4" descr="Customer review outline">
            <a:extLst>
              <a:ext uri="{FF2B5EF4-FFF2-40B4-BE49-F238E27FC236}">
                <a16:creationId xmlns:a16="http://schemas.microsoft.com/office/drawing/2014/main" id="{16B0C2FB-C868-496A-17A5-FAAC75298A41}"/>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3429000" y="1583676"/>
            <a:ext cx="5008418" cy="5008418"/>
          </a:xfrm>
        </p:spPr>
      </p:pic>
    </p:spTree>
    <p:extLst>
      <p:ext uri="{BB962C8B-B14F-4D97-AF65-F5344CB8AC3E}">
        <p14:creationId xmlns:p14="http://schemas.microsoft.com/office/powerpoint/2010/main" val="1590193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60032-CF5B-D9BA-D7FD-87ACD16DBFA6}"/>
              </a:ext>
            </a:extLst>
          </p:cNvPr>
          <p:cNvSpPr>
            <a:spLocks noGrp="1"/>
          </p:cNvSpPr>
          <p:nvPr>
            <p:ph type="title"/>
          </p:nvPr>
        </p:nvSpPr>
        <p:spPr/>
        <p:txBody>
          <a:bodyPr/>
          <a:lstStyle/>
          <a:p>
            <a:r>
              <a:rPr lang="en-US" dirty="0">
                <a:solidFill>
                  <a:schemeClr val="tx1"/>
                </a:solidFill>
              </a:rPr>
              <a:t>Overview of the Chart of Accounts</a:t>
            </a:r>
          </a:p>
        </p:txBody>
      </p:sp>
      <p:graphicFrame>
        <p:nvGraphicFramePr>
          <p:cNvPr id="5" name="Content Placeholder 2">
            <a:extLst>
              <a:ext uri="{FF2B5EF4-FFF2-40B4-BE49-F238E27FC236}">
                <a16:creationId xmlns:a16="http://schemas.microsoft.com/office/drawing/2014/main" id="{91AF1AC6-4C7D-0721-5D50-28CF18736F03}"/>
              </a:ext>
            </a:extLst>
          </p:cNvPr>
          <p:cNvGraphicFramePr>
            <a:graphicFrameLocks noGrp="1"/>
          </p:cNvGraphicFramePr>
          <p:nvPr>
            <p:ph idx="1"/>
            <p:extLst>
              <p:ext uri="{D42A27DB-BD31-4B8C-83A1-F6EECF244321}">
                <p14:modId xmlns:p14="http://schemas.microsoft.com/office/powerpoint/2010/main" val="2605533362"/>
              </p:ext>
            </p:extLst>
          </p:nvPr>
        </p:nvGraphicFramePr>
        <p:xfrm>
          <a:off x="838200" y="1537189"/>
          <a:ext cx="10515600" cy="51520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 name="Audio 9">
            <a:hlinkClick r:id="" action="ppaction://media"/>
            <a:extLst>
              <a:ext uri="{FF2B5EF4-FFF2-40B4-BE49-F238E27FC236}">
                <a16:creationId xmlns:a16="http://schemas.microsoft.com/office/drawing/2014/main" id="{37A1D123-50F7-3A6C-CA5E-591132BEAFD6}"/>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80752087"/>
      </p:ext>
    </p:extLst>
  </p:cSld>
  <p:clrMapOvr>
    <a:masterClrMapping/>
  </p:clrMapOvr>
  <mc:AlternateContent xmlns:mc="http://schemas.openxmlformats.org/markup-compatibility/2006" xmlns:p14="http://schemas.microsoft.com/office/powerpoint/2010/main">
    <mc:Choice Requires="p14">
      <p:transition spd="slow" p14:dur="2000" advTm="124935"/>
    </mc:Choice>
    <mc:Fallback xmlns="">
      <p:transition spd="slow" advTm="124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5728FA-A310-992A-6C4A-64F783DC1804}"/>
              </a:ext>
            </a:extLst>
          </p:cNvPr>
          <p:cNvSpPr>
            <a:spLocks noGrp="1"/>
          </p:cNvSpPr>
          <p:nvPr>
            <p:ph type="body" idx="1"/>
          </p:nvPr>
        </p:nvSpPr>
        <p:spPr>
          <a:xfrm>
            <a:off x="4991612" y="2737306"/>
            <a:ext cx="6085516" cy="2221319"/>
          </a:xfrm>
        </p:spPr>
        <p:txBody>
          <a:bodyPr>
            <a:normAutofit/>
          </a:bodyPr>
          <a:lstStyle/>
          <a:p>
            <a:pPr marL="342900" indent="-342900">
              <a:buFont typeface="Arial" panose="020B0604020202020204" pitchFamily="34" charset="0"/>
              <a:buChar char="•"/>
            </a:pPr>
            <a:r>
              <a:rPr lang="en-US" sz="3600" dirty="0">
                <a:solidFill>
                  <a:schemeClr val="tx2"/>
                </a:solidFill>
              </a:rPr>
              <a:t>Helps plan for future needs</a:t>
            </a:r>
          </a:p>
          <a:p>
            <a:pPr marL="342900" indent="-342900">
              <a:buFont typeface="Arial" panose="020B0604020202020204" pitchFamily="34" charset="0"/>
              <a:buChar char="•"/>
            </a:pPr>
            <a:r>
              <a:rPr lang="en-US" sz="3600" dirty="0">
                <a:solidFill>
                  <a:schemeClr val="tx2"/>
                </a:solidFill>
              </a:rPr>
              <a:t>Provides most accurate reporting</a:t>
            </a:r>
          </a:p>
          <a:p>
            <a:endParaRPr lang="en-US" dirty="0"/>
          </a:p>
        </p:txBody>
      </p:sp>
      <p:sp>
        <p:nvSpPr>
          <p:cNvPr id="5" name="TextBox 4">
            <a:extLst>
              <a:ext uri="{FF2B5EF4-FFF2-40B4-BE49-F238E27FC236}">
                <a16:creationId xmlns:a16="http://schemas.microsoft.com/office/drawing/2014/main" id="{4092E3F7-F9AD-A149-8D75-2CE0BF22E35F}"/>
              </a:ext>
            </a:extLst>
          </p:cNvPr>
          <p:cNvSpPr txBox="1"/>
          <p:nvPr/>
        </p:nvSpPr>
        <p:spPr>
          <a:xfrm>
            <a:off x="378955" y="315469"/>
            <a:ext cx="9225314" cy="646331"/>
          </a:xfrm>
          <a:prstGeom prst="rect">
            <a:avLst/>
          </a:prstGeom>
          <a:noFill/>
        </p:spPr>
        <p:txBody>
          <a:bodyPr wrap="square">
            <a:spAutoFit/>
          </a:bodyPr>
          <a:lstStyle/>
          <a:p>
            <a:r>
              <a:rPr lang="en-US" sz="3600" dirty="0">
                <a:solidFill>
                  <a:schemeClr val="tx2"/>
                </a:solidFill>
              </a:rPr>
              <a:t>Why proper recording of expenses is important</a:t>
            </a:r>
            <a:endParaRPr lang="en-US" sz="3600" dirty="0"/>
          </a:p>
        </p:txBody>
      </p:sp>
      <p:pic>
        <p:nvPicPr>
          <p:cNvPr id="6" name="Graphic 5" descr="Money">
            <a:extLst>
              <a:ext uri="{FF2B5EF4-FFF2-40B4-BE49-F238E27FC236}">
                <a16:creationId xmlns:a16="http://schemas.microsoft.com/office/drawing/2014/main" id="{76B6AE31-A035-0ED6-D46D-F721B062B56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8052" y="1677390"/>
            <a:ext cx="3620021" cy="3620021"/>
          </a:xfrm>
          <a:prstGeom prst="rect">
            <a:avLst/>
          </a:prstGeom>
        </p:spPr>
      </p:pic>
      <p:pic>
        <p:nvPicPr>
          <p:cNvPr id="16" name="Audio 15">
            <a:hlinkClick r:id="" action="ppaction://media"/>
            <a:extLst>
              <a:ext uri="{FF2B5EF4-FFF2-40B4-BE49-F238E27FC236}">
                <a16:creationId xmlns:a16="http://schemas.microsoft.com/office/drawing/2014/main" id="{71C5E5A6-FE90-3E84-9679-08447E76857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05503077"/>
      </p:ext>
    </p:extLst>
  </p:cSld>
  <p:clrMapOvr>
    <a:masterClrMapping/>
  </p:clrMapOvr>
  <mc:AlternateContent xmlns:mc="http://schemas.openxmlformats.org/markup-compatibility/2006" xmlns:p14="http://schemas.microsoft.com/office/powerpoint/2010/main">
    <mc:Choice Requires="p14">
      <p:transition spd="slow" p14:dur="2000" advTm="82573"/>
    </mc:Choice>
    <mc:Fallback xmlns="">
      <p:transition spd="slow" advTm="82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603CD-2429-668C-B0D9-0DABCD56B25D}"/>
              </a:ext>
            </a:extLst>
          </p:cNvPr>
          <p:cNvSpPr>
            <a:spLocks noGrp="1"/>
          </p:cNvSpPr>
          <p:nvPr>
            <p:ph type="title"/>
          </p:nvPr>
        </p:nvSpPr>
        <p:spPr/>
        <p:txBody>
          <a:bodyPr/>
          <a:lstStyle/>
          <a:p>
            <a:r>
              <a:rPr lang="en-US" dirty="0">
                <a:solidFill>
                  <a:schemeClr val="tx1"/>
                </a:solidFill>
              </a:rPr>
              <a:t>Where should an expense be posted?</a:t>
            </a:r>
          </a:p>
        </p:txBody>
      </p:sp>
      <p:sp>
        <p:nvSpPr>
          <p:cNvPr id="3" name="Content Placeholder 2">
            <a:extLst>
              <a:ext uri="{FF2B5EF4-FFF2-40B4-BE49-F238E27FC236}">
                <a16:creationId xmlns:a16="http://schemas.microsoft.com/office/drawing/2014/main" id="{B5D209F1-CFB6-30BD-0D34-D5AB0CF742C8}"/>
              </a:ext>
            </a:extLst>
          </p:cNvPr>
          <p:cNvSpPr>
            <a:spLocks noGrp="1"/>
          </p:cNvSpPr>
          <p:nvPr>
            <p:ph idx="1"/>
          </p:nvPr>
        </p:nvSpPr>
        <p:spPr/>
        <p:txBody>
          <a:bodyPr/>
          <a:lstStyle/>
          <a:p>
            <a:r>
              <a:rPr lang="en-US" dirty="0"/>
              <a:t>Post an expense to the account that most accurately explains what the expense is for.</a:t>
            </a:r>
          </a:p>
          <a:p>
            <a:pPr lvl="1"/>
            <a:r>
              <a:rPr lang="en-US" dirty="0"/>
              <a:t>Full list of accounts with definitions:</a:t>
            </a:r>
          </a:p>
          <a:p>
            <a:pPr lvl="1"/>
            <a:r>
              <a:rPr lang="en-US" sz="1800" dirty="0">
                <a:solidFill>
                  <a:srgbClr val="CC9900"/>
                </a:solidFill>
                <a:hlinkClick r:id="rId5"/>
              </a:rPr>
              <a:t>https://www.towson.edu/financialsystems/documents/stratus_account_code_listing.xlsx</a:t>
            </a:r>
            <a:endParaRPr lang="en-US" sz="1800" dirty="0"/>
          </a:p>
          <a:p>
            <a:pPr lvl="1"/>
            <a:endParaRPr lang="en-US" dirty="0"/>
          </a:p>
          <a:p>
            <a:endParaRPr lang="en-US" dirty="0"/>
          </a:p>
          <a:p>
            <a:r>
              <a:rPr lang="en-US" dirty="0"/>
              <a:t>Do </a:t>
            </a:r>
            <a:r>
              <a:rPr lang="en-US" b="1" dirty="0"/>
              <a:t>not</a:t>
            </a:r>
            <a:r>
              <a:rPr lang="en-US" dirty="0"/>
              <a:t> post an expense to an account because there is budget there.  </a:t>
            </a:r>
          </a:p>
        </p:txBody>
      </p:sp>
      <p:pic>
        <p:nvPicPr>
          <p:cNvPr id="22" name="Audio 21">
            <a:hlinkClick r:id="" action="ppaction://media"/>
            <a:extLst>
              <a:ext uri="{FF2B5EF4-FFF2-40B4-BE49-F238E27FC236}">
                <a16:creationId xmlns:a16="http://schemas.microsoft.com/office/drawing/2014/main" id="{6D0E71BC-98A8-CFF5-7448-F172105FEB9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15982354"/>
      </p:ext>
    </p:extLst>
  </p:cSld>
  <p:clrMapOvr>
    <a:masterClrMapping/>
  </p:clrMapOvr>
  <mc:AlternateContent xmlns:mc="http://schemas.openxmlformats.org/markup-compatibility/2006" xmlns:p14="http://schemas.microsoft.com/office/powerpoint/2010/main">
    <mc:Choice Requires="p14">
      <p:transition spd="slow" p14:dur="2000" advTm="46968"/>
    </mc:Choice>
    <mc:Fallback xmlns="">
      <p:transition spd="slow" advTm="46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4C980-1B9D-FAEB-5179-802324747761}"/>
              </a:ext>
            </a:extLst>
          </p:cNvPr>
          <p:cNvSpPr>
            <a:spLocks noGrp="1"/>
          </p:cNvSpPr>
          <p:nvPr>
            <p:ph type="title"/>
          </p:nvPr>
        </p:nvSpPr>
        <p:spPr/>
        <p:txBody>
          <a:bodyPr/>
          <a:lstStyle/>
          <a:p>
            <a:r>
              <a:rPr lang="en-US" dirty="0">
                <a:solidFill>
                  <a:schemeClr val="tx1"/>
                </a:solidFill>
              </a:rPr>
              <a:t>What is a state support cost center?</a:t>
            </a:r>
          </a:p>
        </p:txBody>
      </p:sp>
      <p:pic>
        <p:nvPicPr>
          <p:cNvPr id="4" name="Content Placeholder 3" descr="Calculator, pen, compass, money and a paper with graphs printed on it">
            <a:extLst>
              <a:ext uri="{FF2B5EF4-FFF2-40B4-BE49-F238E27FC236}">
                <a16:creationId xmlns:a16="http://schemas.microsoft.com/office/drawing/2014/main" id="{015837E7-C124-A117-2146-7273B189B057}"/>
              </a:ext>
            </a:extLst>
          </p:cNvPr>
          <p:cNvPicPr>
            <a:picLocks noGrp="1" noChangeAspect="1"/>
          </p:cNvPicPr>
          <p:nvPr>
            <p:ph idx="1"/>
          </p:nvPr>
        </p:nvPicPr>
        <p:blipFill rotWithShape="1">
          <a:blip r:embed="rId5">
            <a:duotone>
              <a:schemeClr val="accent1">
                <a:shade val="45000"/>
                <a:satMod val="135000"/>
              </a:schemeClr>
              <a:prstClr val="white"/>
            </a:duotone>
          </a:blip>
          <a:srcRect l="28716" r="24496" b="1"/>
          <a:stretch/>
        </p:blipFill>
        <p:spPr>
          <a:xfrm>
            <a:off x="8115370" y="1901825"/>
            <a:ext cx="3373441" cy="4351338"/>
          </a:xfrm>
          <a:prstGeom prst="rect">
            <a:avLst/>
          </a:prstGeom>
          <a:effectLst>
            <a:outerShdw blurRad="127000" dist="50800" dir="10800000" sx="99000" sy="99000" algn="r" rotWithShape="0">
              <a:prstClr val="black">
                <a:alpha val="40000"/>
              </a:prstClr>
            </a:outerShdw>
          </a:effectLst>
        </p:spPr>
      </p:pic>
      <p:sp>
        <p:nvSpPr>
          <p:cNvPr id="8" name="Rectangle 3">
            <a:extLst>
              <a:ext uri="{FF2B5EF4-FFF2-40B4-BE49-F238E27FC236}">
                <a16:creationId xmlns:a16="http://schemas.microsoft.com/office/drawing/2014/main" id="{F703AA67-F7B8-17B6-A287-7E8223A4E247}"/>
              </a:ext>
            </a:extLst>
          </p:cNvPr>
          <p:cNvSpPr>
            <a:spLocks noChangeArrowheads="1"/>
          </p:cNvSpPr>
          <p:nvPr/>
        </p:nvSpPr>
        <p:spPr bwMode="auto">
          <a:xfrm>
            <a:off x="1039092" y="2591911"/>
            <a:ext cx="5430982"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Char char="•"/>
              <a:tabLst/>
            </a:pPr>
            <a:r>
              <a:rPr kumimoji="0" lang="en-US" altLang="en-US" sz="3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State Support cost centers are cost centers that are funded by state appropriations and Revenues (tuition).</a:t>
            </a:r>
            <a:r>
              <a:rPr kumimoji="0" lang="en-US" altLang="en-US" sz="3200" b="0" i="0" u="none" strike="noStrike" cap="none" normalizeH="0" baseline="0" dirty="0">
                <a:ln>
                  <a:noFill/>
                </a:ln>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pic>
        <p:nvPicPr>
          <p:cNvPr id="14" name="Audio 13">
            <a:hlinkClick r:id="" action="ppaction://media"/>
            <a:extLst>
              <a:ext uri="{FF2B5EF4-FFF2-40B4-BE49-F238E27FC236}">
                <a16:creationId xmlns:a16="http://schemas.microsoft.com/office/drawing/2014/main" id="{2033F634-28CB-E917-C099-0D9CFFEC7BD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02569888"/>
      </p:ext>
    </p:extLst>
  </p:cSld>
  <p:clrMapOvr>
    <a:masterClrMapping/>
  </p:clrMapOvr>
  <mc:AlternateContent xmlns:mc="http://schemas.openxmlformats.org/markup-compatibility/2006" xmlns:p14="http://schemas.microsoft.com/office/powerpoint/2010/main">
    <mc:Choice Requires="p14">
      <p:transition spd="slow" p14:dur="2000" advTm="28314"/>
    </mc:Choice>
    <mc:Fallback xmlns="">
      <p:transition spd="slow" advTm="28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A9E11-3BDD-45B1-D92B-A38103FEA7B1}"/>
              </a:ext>
            </a:extLst>
          </p:cNvPr>
          <p:cNvSpPr>
            <a:spLocks noGrp="1"/>
          </p:cNvSpPr>
          <p:nvPr>
            <p:ph type="title"/>
          </p:nvPr>
        </p:nvSpPr>
        <p:spPr/>
        <p:txBody>
          <a:bodyPr/>
          <a:lstStyle/>
          <a:p>
            <a:r>
              <a:rPr lang="en-US" dirty="0">
                <a:solidFill>
                  <a:schemeClr val="tx1"/>
                </a:solidFill>
              </a:rPr>
              <a:t>Management of</a:t>
            </a:r>
            <a:r>
              <a:rPr lang="en-US" u="sng" dirty="0">
                <a:solidFill>
                  <a:schemeClr val="tx1"/>
                </a:solidFill>
              </a:rPr>
              <a:t> state</a:t>
            </a:r>
            <a:r>
              <a:rPr lang="en-US" dirty="0">
                <a:solidFill>
                  <a:schemeClr val="tx1"/>
                </a:solidFill>
              </a:rPr>
              <a:t> support budgets: salaries and benefits</a:t>
            </a:r>
          </a:p>
        </p:txBody>
      </p:sp>
      <p:graphicFrame>
        <p:nvGraphicFramePr>
          <p:cNvPr id="5" name="Content Placeholder 2">
            <a:extLst>
              <a:ext uri="{FF2B5EF4-FFF2-40B4-BE49-F238E27FC236}">
                <a16:creationId xmlns:a16="http://schemas.microsoft.com/office/drawing/2014/main" id="{DC60E7C4-4BC8-21DE-7185-310B38CB9F95}"/>
              </a:ext>
            </a:extLst>
          </p:cNvPr>
          <p:cNvGraphicFramePr>
            <a:graphicFrameLocks noGrp="1"/>
          </p:cNvGraphicFramePr>
          <p:nvPr>
            <p:ph idx="1"/>
            <p:extLst>
              <p:ext uri="{D42A27DB-BD31-4B8C-83A1-F6EECF244321}">
                <p14:modId xmlns:p14="http://schemas.microsoft.com/office/powerpoint/2010/main" val="2247435458"/>
              </p:ext>
            </p:extLst>
          </p:nvPr>
        </p:nvGraphicFramePr>
        <p:xfrm>
          <a:off x="838200" y="1825624"/>
          <a:ext cx="10754428" cy="47531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Oval 3">
            <a:extLst>
              <a:ext uri="{FF2B5EF4-FFF2-40B4-BE49-F238E27FC236}">
                <a16:creationId xmlns:a16="http://schemas.microsoft.com/office/drawing/2014/main" id="{9959A14D-65AD-2CF5-77D4-499FE0E419DE}"/>
              </a:ext>
            </a:extLst>
          </p:cNvPr>
          <p:cNvSpPr/>
          <p:nvPr/>
        </p:nvSpPr>
        <p:spPr>
          <a:xfrm>
            <a:off x="2711215" y="3862417"/>
            <a:ext cx="1356812" cy="1356812"/>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6" name="Rectangle 5" descr="Coins">
            <a:extLst>
              <a:ext uri="{FF2B5EF4-FFF2-40B4-BE49-F238E27FC236}">
                <a16:creationId xmlns:a16="http://schemas.microsoft.com/office/drawing/2014/main" id="{59DA1E26-48F5-1652-41F9-2AA0E24AC116}"/>
              </a:ext>
            </a:extLst>
          </p:cNvPr>
          <p:cNvSpPr/>
          <p:nvPr/>
        </p:nvSpPr>
        <p:spPr>
          <a:xfrm>
            <a:off x="2996145" y="4147347"/>
            <a:ext cx="786951" cy="786951"/>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TextBox 6">
            <a:extLst>
              <a:ext uri="{FF2B5EF4-FFF2-40B4-BE49-F238E27FC236}">
                <a16:creationId xmlns:a16="http://schemas.microsoft.com/office/drawing/2014/main" id="{B2EED80E-861A-D09A-D77E-4D2B562714D4}"/>
              </a:ext>
            </a:extLst>
          </p:cNvPr>
          <p:cNvSpPr txBox="1"/>
          <p:nvPr/>
        </p:nvSpPr>
        <p:spPr>
          <a:xfrm>
            <a:off x="4352957" y="3862417"/>
            <a:ext cx="3405987" cy="1200329"/>
          </a:xfrm>
          <a:prstGeom prst="rect">
            <a:avLst/>
          </a:prstGeom>
          <a:noFill/>
        </p:spPr>
        <p:txBody>
          <a:bodyPr wrap="square" rtlCol="0">
            <a:spAutoFit/>
          </a:bodyPr>
          <a:lstStyle/>
          <a:p>
            <a:r>
              <a:rPr lang="en-US" dirty="0"/>
              <a:t>Cost centers are responsible for covering changes to a positions funding amount (both additional salary and additional benefits)</a:t>
            </a:r>
          </a:p>
        </p:txBody>
      </p:sp>
      <p:pic>
        <p:nvPicPr>
          <p:cNvPr id="15" name="Audio 14">
            <a:hlinkClick r:id="" action="ppaction://media"/>
            <a:extLst>
              <a:ext uri="{FF2B5EF4-FFF2-40B4-BE49-F238E27FC236}">
                <a16:creationId xmlns:a16="http://schemas.microsoft.com/office/drawing/2014/main" id="{9CCF3A30-9127-63BF-D20D-725DD9D23D84}"/>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45107090"/>
      </p:ext>
    </p:extLst>
  </p:cSld>
  <p:clrMapOvr>
    <a:masterClrMapping/>
  </p:clrMapOvr>
  <mc:AlternateContent xmlns:mc="http://schemas.openxmlformats.org/markup-compatibility/2006" xmlns:p14="http://schemas.microsoft.com/office/powerpoint/2010/main">
    <mc:Choice Requires="p14">
      <p:transition spd="slow" p14:dur="2000" advTm="96819"/>
    </mc:Choice>
    <mc:Fallback xmlns="">
      <p:transition spd="slow" advTm="96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A9E11-3BDD-45B1-D92B-A38103FEA7B1}"/>
              </a:ext>
            </a:extLst>
          </p:cNvPr>
          <p:cNvSpPr>
            <a:spLocks noGrp="1"/>
          </p:cNvSpPr>
          <p:nvPr>
            <p:ph type="title"/>
          </p:nvPr>
        </p:nvSpPr>
        <p:spPr/>
        <p:txBody>
          <a:bodyPr/>
          <a:lstStyle/>
          <a:p>
            <a:r>
              <a:rPr lang="en-US" dirty="0">
                <a:solidFill>
                  <a:schemeClr val="tx1"/>
                </a:solidFill>
              </a:rPr>
              <a:t>Management of</a:t>
            </a:r>
            <a:r>
              <a:rPr lang="en-US" u="sng" dirty="0">
                <a:solidFill>
                  <a:schemeClr val="tx1"/>
                </a:solidFill>
              </a:rPr>
              <a:t> state</a:t>
            </a:r>
            <a:r>
              <a:rPr lang="en-US" dirty="0">
                <a:solidFill>
                  <a:schemeClr val="tx1"/>
                </a:solidFill>
              </a:rPr>
              <a:t> support budgets: salaries and hiring</a:t>
            </a:r>
          </a:p>
        </p:txBody>
      </p:sp>
      <p:graphicFrame>
        <p:nvGraphicFramePr>
          <p:cNvPr id="19" name="Content Placeholder 7">
            <a:extLst>
              <a:ext uri="{FF2B5EF4-FFF2-40B4-BE49-F238E27FC236}">
                <a16:creationId xmlns:a16="http://schemas.microsoft.com/office/drawing/2014/main" id="{839B9558-5266-D214-0540-F4F54466D606}"/>
              </a:ext>
            </a:extLst>
          </p:cNvPr>
          <p:cNvGraphicFramePr>
            <a:graphicFrameLocks noGrp="1"/>
          </p:cNvGraphicFramePr>
          <p:nvPr>
            <p:ph idx="1"/>
          </p:nvPr>
        </p:nvGraphicFramePr>
        <p:xfrm>
          <a:off x="1690577" y="1765005"/>
          <a:ext cx="8750777" cy="370993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 name="Graphic 9" descr="Work from home desk with solid fill">
            <a:extLst>
              <a:ext uri="{FF2B5EF4-FFF2-40B4-BE49-F238E27FC236}">
                <a16:creationId xmlns:a16="http://schemas.microsoft.com/office/drawing/2014/main" id="{A62E18BF-34B2-F210-CF91-7A4938657E0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761768" y="4899057"/>
            <a:ext cx="1695894" cy="1695894"/>
          </a:xfrm>
          <a:prstGeom prst="rect">
            <a:avLst/>
          </a:prstGeom>
        </p:spPr>
      </p:pic>
      <p:pic>
        <p:nvPicPr>
          <p:cNvPr id="13" name="Audio 12">
            <a:hlinkClick r:id="" action="ppaction://media"/>
            <a:extLst>
              <a:ext uri="{FF2B5EF4-FFF2-40B4-BE49-F238E27FC236}">
                <a16:creationId xmlns:a16="http://schemas.microsoft.com/office/drawing/2014/main" id="{9C7BC652-32BD-5044-814A-2F2664FDFD24}"/>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87500" t="-287500" r="-287500" b="-287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28007069"/>
      </p:ext>
    </p:extLst>
  </p:cSld>
  <p:clrMapOvr>
    <a:masterClrMapping/>
  </p:clrMapOvr>
  <mc:AlternateContent xmlns:mc="http://schemas.openxmlformats.org/markup-compatibility/2006" xmlns:p14="http://schemas.microsoft.com/office/powerpoint/2010/main">
    <mc:Choice Requires="p14">
      <p:transition spd="slow" p14:dur="2000" advTm="40683"/>
    </mc:Choice>
    <mc:Fallback xmlns="">
      <p:transition spd="slow" advTm="40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Office Theme">
  <a:themeElements>
    <a:clrScheme name="Towson">
      <a:dk1>
        <a:srgbClr val="000000"/>
      </a:dk1>
      <a:lt1>
        <a:srgbClr val="FFFFFF"/>
      </a:lt1>
      <a:dk2>
        <a:srgbClr val="44546A"/>
      </a:dk2>
      <a:lt2>
        <a:srgbClr val="DDDDDD"/>
      </a:lt2>
      <a:accent1>
        <a:srgbClr val="FFBB00"/>
      </a:accent1>
      <a:accent2>
        <a:srgbClr val="DDDDDD"/>
      </a:accent2>
      <a:accent3>
        <a:srgbClr val="3C3C3C"/>
      </a:accent3>
      <a:accent4>
        <a:srgbClr val="FFC000"/>
      </a:accent4>
      <a:accent5>
        <a:srgbClr val="CC9900"/>
      </a:accent5>
      <a:accent6>
        <a:srgbClr val="70AD47"/>
      </a:accent6>
      <a:hlink>
        <a:srgbClr val="CC9900"/>
      </a:hlink>
      <a:folHlink>
        <a:srgbClr val="DDDDDD"/>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U Gold-169.potx" id="{E0F4F5E5-A25D-43C3-BEFF-0489C0D439C0}" vid="{A30672E6-075A-4CC8-A48C-7B55525D488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1429cfbc-96ae-4939-80d7-1cbca76a45db">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57A39B5D79DCA43A0E55E90FBE76996" ma:contentTypeVersion="" ma:contentTypeDescription="Create a new document." ma:contentTypeScope="" ma:versionID="51e3b46068e4abdea7928401fa443d83">
  <xsd:schema xmlns:xsd="http://www.w3.org/2001/XMLSchema" xmlns:xs="http://www.w3.org/2001/XMLSchema" xmlns:p="http://schemas.microsoft.com/office/2006/metadata/properties" xmlns:ns2="418accd0-926e-43a1-8493-174aa38c5202" xmlns:ns3="1429cfbc-96ae-4939-80d7-1cbca76a45db" targetNamespace="http://schemas.microsoft.com/office/2006/metadata/properties" ma:root="true" ma:fieldsID="dbc4d3aee47ac4ebe6251199e471fde1" ns2:_="" ns3:_="">
    <xsd:import namespace="418accd0-926e-43a1-8493-174aa38c5202"/>
    <xsd:import namespace="1429cfbc-96ae-4939-80d7-1cbca76a45d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8accd0-926e-43a1-8493-174aa38c52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429cfbc-96ae-4939-80d7-1cbca76a45d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B69DFAA-CABD-4CA9-994B-412A436BD9E6}">
  <ds:schemaRefs>
    <ds:schemaRef ds:uri="http://purl.org/dc/dcmitype/"/>
    <ds:schemaRef ds:uri="http://purl.org/dc/elements/1.1/"/>
    <ds:schemaRef ds:uri="http://schemas.microsoft.com/office/2006/documentManagement/types"/>
    <ds:schemaRef ds:uri="http://purl.org/dc/terms/"/>
    <ds:schemaRef ds:uri="http://www.w3.org/XML/1998/namespace"/>
    <ds:schemaRef ds:uri="http://schemas.microsoft.com/office/infopath/2007/PartnerControls"/>
    <ds:schemaRef ds:uri="http://schemas.microsoft.com/office/2006/metadata/properties"/>
    <ds:schemaRef ds:uri="http://schemas.openxmlformats.org/package/2006/metadata/core-properties"/>
    <ds:schemaRef ds:uri="1429cfbc-96ae-4939-80d7-1cbca76a45db"/>
    <ds:schemaRef ds:uri="418accd0-926e-43a1-8493-174aa38c5202"/>
  </ds:schemaRefs>
</ds:datastoreItem>
</file>

<file path=customXml/itemProps2.xml><?xml version="1.0" encoding="utf-8"?>
<ds:datastoreItem xmlns:ds="http://schemas.openxmlformats.org/officeDocument/2006/customXml" ds:itemID="{D466FC0D-242A-4956-A207-A80239546EFF}">
  <ds:schemaRefs>
    <ds:schemaRef ds:uri="http://schemas.microsoft.com/sharepoint/v3/contenttype/forms"/>
  </ds:schemaRefs>
</ds:datastoreItem>
</file>

<file path=customXml/itemProps3.xml><?xml version="1.0" encoding="utf-8"?>
<ds:datastoreItem xmlns:ds="http://schemas.openxmlformats.org/officeDocument/2006/customXml" ds:itemID="{6EB100BC-809E-47FC-AB42-E65B3EFE0B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8accd0-926e-43a1-8493-174aa38c5202"/>
    <ds:schemaRef ds:uri="1429cfbc-96ae-4939-80d7-1cbca76a45d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TUPPT-GlenMist-169</Template>
  <TotalTime>75301</TotalTime>
  <Words>3435</Words>
  <Application>Microsoft Office PowerPoint</Application>
  <PresentationFormat>Widescreen</PresentationFormat>
  <Paragraphs>219</Paragraphs>
  <Slides>33</Slides>
  <Notes>32</Notes>
  <HiddenSlides>0</HiddenSlides>
  <MMClips>32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Proxima Nova</vt:lpstr>
      <vt:lpstr>Symbol</vt:lpstr>
      <vt:lpstr>Office Theme</vt:lpstr>
      <vt:lpstr>Keys to Successful Budgeting</vt:lpstr>
      <vt:lpstr>PowerPoint Presentation</vt:lpstr>
      <vt:lpstr>Key time frames during the fiscal year  for budgeting </vt:lpstr>
      <vt:lpstr>Overview of the Chart of Accounts</vt:lpstr>
      <vt:lpstr>PowerPoint Presentation</vt:lpstr>
      <vt:lpstr>Where should an expense be posted?</vt:lpstr>
      <vt:lpstr>What is a state support cost center?</vt:lpstr>
      <vt:lpstr>Management of state support budgets: salaries and benefits</vt:lpstr>
      <vt:lpstr>Management of state support budgets: salaries and hiring</vt:lpstr>
      <vt:lpstr>Management of state support budgets: part-time faculty / lecturers</vt:lpstr>
      <vt:lpstr>Management of state support budgets: remaining balances and budget transfers</vt:lpstr>
      <vt:lpstr>What is a self support cost center?</vt:lpstr>
      <vt:lpstr>Management of self support budgets: salaries and benefits</vt:lpstr>
      <vt:lpstr>Management of self support budgets: revenue and expense budgets</vt:lpstr>
      <vt:lpstr>Management of self support budgets: fund balance requirement</vt:lpstr>
      <vt:lpstr>Management of self support budgets: fund balances</vt:lpstr>
      <vt:lpstr>Management of self support budgets:   IDC</vt:lpstr>
      <vt:lpstr>Management of self support budgets: transfers</vt:lpstr>
      <vt:lpstr>What is an auxiliary support cost center?</vt:lpstr>
      <vt:lpstr>Management of auxiliary support budgets: revenue and expense</vt:lpstr>
      <vt:lpstr>Management of auxiliary support budgets: salaries and benefits</vt:lpstr>
      <vt:lpstr>Management of auxiliary support budgets: turnover target</vt:lpstr>
      <vt:lpstr>Management of auxiliary support budgets: other expenses to budget</vt:lpstr>
      <vt:lpstr>Management of auxiliary support budgets: fund balances</vt:lpstr>
      <vt:lpstr>Management of auxiliary support budgets: fund balances</vt:lpstr>
      <vt:lpstr>Management of auxiliary support budgets: transfers</vt:lpstr>
      <vt:lpstr>When should a budget transfer be processed?</vt:lpstr>
      <vt:lpstr>When a budget transfer should NOT be processed</vt:lpstr>
      <vt:lpstr>General budget management tips: review open commitments</vt:lpstr>
      <vt:lpstr>General budget management tips: fringe benefits for students and contractual employees</vt:lpstr>
      <vt:lpstr>General budget management tips: travel</vt:lpstr>
      <vt:lpstr>Reports to help you navigate</vt:lpstr>
      <vt:lpstr>Questions?</vt:lpstr>
    </vt:vector>
  </TitlesOfParts>
  <Company>Towson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Martinez, Deanna</dc:creator>
  <cp:lastModifiedBy>Martinez, Deanna L.</cp:lastModifiedBy>
  <cp:revision>356</cp:revision>
  <cp:lastPrinted>2020-02-07T14:10:58Z</cp:lastPrinted>
  <dcterms:created xsi:type="dcterms:W3CDTF">2019-01-23T17:14:32Z</dcterms:created>
  <dcterms:modified xsi:type="dcterms:W3CDTF">2023-10-09T15:29:47Z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0x010100E57A39B5D79DCA43A0E55E90FBE76996</vt:lpwstr>
  </property>
  <property fmtid="{D5CDD505-2E9C-101B-9397-08002B2CF9AE}" pid="3" name="AuthorIds_UIVersion_2560">
    <vt:lpwstr>6</vt:lpwstr>
  </property>
  <property fmtid="{D5CDD505-2E9C-101B-9397-08002B2CF9AE}" pid="4" name="xd_Signature">
    <vt:bool>false</vt:bool>
  </property>
  <property fmtid="{D5CDD505-2E9C-101B-9397-08002B2CF9AE}" pid="5" name="xd_ProgID">
    <vt:lpwstr/>
  </property>
  <property fmtid="{D5CDD505-2E9C-101B-9397-08002B2CF9AE}" pid="6" name="TemplateUrl">
    <vt:lpwstr/>
  </property>
  <property fmtid="{D5CDD505-2E9C-101B-9397-08002B2CF9AE}" pid="7" name="ComplianceAssetId">
    <vt:lpwstr/>
  </property>
</Properties>
</file>