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14"/>
  </p:notesMasterIdLst>
  <p:sldIdLst>
    <p:sldId id="256" r:id="rId2"/>
    <p:sldId id="257" r:id="rId3"/>
    <p:sldId id="258" r:id="rId4"/>
    <p:sldId id="284" r:id="rId5"/>
    <p:sldId id="285" r:id="rId6"/>
    <p:sldId id="283" r:id="rId7"/>
    <p:sldId id="289" r:id="rId8"/>
    <p:sldId id="291" r:id="rId9"/>
    <p:sldId id="292" r:id="rId10"/>
    <p:sldId id="286" r:id="rId11"/>
    <p:sldId id="263" r:id="rId12"/>
    <p:sldId id="278" r:id="rId13"/>
  </p:sldIdLst>
  <p:sldSz cx="9144000" cy="6858000" type="screen4x3"/>
  <p:notesSz cx="6954838" cy="93091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9900"/>
    <a:srgbClr val="DDDDDD"/>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219244C-F590-0F19-1EA9-2A5328314A11}" v="126" dt="2025-06-13T16:01:11.045"/>
    <p1510:client id="{326F910B-9978-45EC-957F-C63BD60DC3F0}" v="27" dt="2025-06-12T20:28:46.141"/>
  </p1510:revLst>
</p1510:revInfo>
</file>

<file path=ppt/tableStyles.xml><?xml version="1.0" encoding="utf-8"?>
<a:tblStyleLst xmlns:a="http://schemas.openxmlformats.org/drawingml/2006/main" def="{00A15C55-8517-42AA-B614-E9B94910E393}">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slideViewPr>
    <p:cSldViewPr snapToGrid="0">
      <p:cViewPr>
        <p:scale>
          <a:sx n="1" d="2"/>
          <a:sy n="1" d="2"/>
        </p:scale>
        <p:origin x="0" y="0"/>
      </p:cViewPr>
      <p:guideLst/>
    </p:cSldViewPr>
  </p:slide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20" Type="http://schemas.microsoft.com/office/2015/10/relationships/revisionInfo" Target="revisionInfo.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19" Type="http://schemas.microsoft.com/office/2016/11/relationships/changesInfo" Target="changesInfos/changesInfo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Riel, Rosemary F." userId="S::rriel@towson.edu::7e6f1dc2-1a16-4263-b8c1-2d292f0acd2b" providerId="AD" clId="Web-{0219244C-F590-0F19-1EA9-2A5328314A11}"/>
    <pc:docChg chg="modSld">
      <pc:chgData name="Riel, Rosemary F." userId="S::rriel@towson.edu::7e6f1dc2-1a16-4263-b8c1-2d292f0acd2b" providerId="AD" clId="Web-{0219244C-F590-0F19-1EA9-2A5328314A11}" dt="2025-06-13T16:01:10.764" v="122" actId="20577"/>
      <pc:docMkLst>
        <pc:docMk/>
      </pc:docMkLst>
      <pc:sldChg chg="modSp">
        <pc:chgData name="Riel, Rosemary F." userId="S::rriel@towson.edu::7e6f1dc2-1a16-4263-b8c1-2d292f0acd2b" providerId="AD" clId="Web-{0219244C-F590-0F19-1EA9-2A5328314A11}" dt="2025-06-13T16:01:10.764" v="122" actId="20577"/>
        <pc:sldMkLst>
          <pc:docMk/>
          <pc:sldMk cId="4250453540" sldId="278"/>
        </pc:sldMkLst>
        <pc:spChg chg="mod">
          <ac:chgData name="Riel, Rosemary F." userId="S::rriel@towson.edu::7e6f1dc2-1a16-4263-b8c1-2d292f0acd2b" providerId="AD" clId="Web-{0219244C-F590-0F19-1EA9-2A5328314A11}" dt="2025-06-13T16:01:10.764" v="122" actId="20577"/>
          <ac:spMkLst>
            <pc:docMk/>
            <pc:sldMk cId="4250453540" sldId="278"/>
            <ac:spMk id="3" creationId="{2F74FBFB-1CE6-F223-A378-FA3E85716486}"/>
          </ac:spMkLst>
        </pc:spChg>
      </pc:sldChg>
      <pc:sldChg chg="modSp">
        <pc:chgData name="Riel, Rosemary F." userId="S::rriel@towson.edu::7e6f1dc2-1a16-4263-b8c1-2d292f0acd2b" providerId="AD" clId="Web-{0219244C-F590-0F19-1EA9-2A5328314A11}" dt="2025-06-13T15:59:51.293" v="111" actId="20577"/>
        <pc:sldMkLst>
          <pc:docMk/>
          <pc:sldMk cId="919530131" sldId="286"/>
        </pc:sldMkLst>
        <pc:spChg chg="mod">
          <ac:chgData name="Riel, Rosemary F." userId="S::rriel@towson.edu::7e6f1dc2-1a16-4263-b8c1-2d292f0acd2b" providerId="AD" clId="Web-{0219244C-F590-0F19-1EA9-2A5328314A11}" dt="2025-06-13T15:59:51.293" v="111" actId="20577"/>
          <ac:spMkLst>
            <pc:docMk/>
            <pc:sldMk cId="919530131" sldId="286"/>
            <ac:spMk id="3" creationId="{BEC0749E-3E6C-3CE0-3CED-EE188C2FD604}"/>
          </ac:spMkLst>
        </pc:spChg>
      </pc:sldChg>
    </pc:docChg>
  </pc:docChgLst>
  <pc:docChgLst>
    <pc:chgData name="Riel, Rosemary F." userId="7e6f1dc2-1a16-4263-b8c1-2d292f0acd2b" providerId="ADAL" clId="{326F910B-9978-45EC-957F-C63BD60DC3F0}"/>
    <pc:docChg chg="undo redo custSel addSld delSld modSld sldOrd">
      <pc:chgData name="Riel, Rosemary F." userId="7e6f1dc2-1a16-4263-b8c1-2d292f0acd2b" providerId="ADAL" clId="{326F910B-9978-45EC-957F-C63BD60DC3F0}" dt="2025-06-12T20:37:18.539" v="5036" actId="1076"/>
      <pc:docMkLst>
        <pc:docMk/>
      </pc:docMkLst>
      <pc:sldChg chg="modSp mod">
        <pc:chgData name="Riel, Rosemary F." userId="7e6f1dc2-1a16-4263-b8c1-2d292f0acd2b" providerId="ADAL" clId="{326F910B-9978-45EC-957F-C63BD60DC3F0}" dt="2025-06-02T20:50:05.049" v="105" actId="20577"/>
        <pc:sldMkLst>
          <pc:docMk/>
          <pc:sldMk cId="1650962456" sldId="256"/>
        </pc:sldMkLst>
        <pc:spChg chg="mod">
          <ac:chgData name="Riel, Rosemary F." userId="7e6f1dc2-1a16-4263-b8c1-2d292f0acd2b" providerId="ADAL" clId="{326F910B-9978-45EC-957F-C63BD60DC3F0}" dt="2025-06-02T20:50:05.049" v="105" actId="20577"/>
          <ac:spMkLst>
            <pc:docMk/>
            <pc:sldMk cId="1650962456" sldId="256"/>
            <ac:spMk id="2" creationId="{62C4E5DC-F785-3C44-8D74-72C83B9903DC}"/>
          </ac:spMkLst>
        </pc:spChg>
      </pc:sldChg>
      <pc:sldChg chg="addSp delSp modSp mod modNotesTx">
        <pc:chgData name="Riel, Rosemary F." userId="7e6f1dc2-1a16-4263-b8c1-2d292f0acd2b" providerId="ADAL" clId="{326F910B-9978-45EC-957F-C63BD60DC3F0}" dt="2025-06-12T20:30:06.925" v="4945" actId="20577"/>
        <pc:sldMkLst>
          <pc:docMk/>
          <pc:sldMk cId="3265590671" sldId="257"/>
        </pc:sldMkLst>
        <pc:spChg chg="mod">
          <ac:chgData name="Riel, Rosemary F." userId="7e6f1dc2-1a16-4263-b8c1-2d292f0acd2b" providerId="ADAL" clId="{326F910B-9978-45EC-957F-C63BD60DC3F0}" dt="2025-06-03T12:45:16.106" v="2675" actId="20577"/>
          <ac:spMkLst>
            <pc:docMk/>
            <pc:sldMk cId="3265590671" sldId="257"/>
            <ac:spMk id="2" creationId="{00000000-0000-0000-0000-000000000000}"/>
          </ac:spMkLst>
        </pc:spChg>
        <pc:spChg chg="mod">
          <ac:chgData name="Riel, Rosemary F." userId="7e6f1dc2-1a16-4263-b8c1-2d292f0acd2b" providerId="ADAL" clId="{326F910B-9978-45EC-957F-C63BD60DC3F0}" dt="2025-06-12T20:30:06.925" v="4945" actId="20577"/>
          <ac:spMkLst>
            <pc:docMk/>
            <pc:sldMk cId="3265590671" sldId="257"/>
            <ac:spMk id="3" creationId="{00000000-0000-0000-0000-000000000000}"/>
          </ac:spMkLst>
        </pc:spChg>
        <pc:spChg chg="mod">
          <ac:chgData name="Riel, Rosemary F." userId="7e6f1dc2-1a16-4263-b8c1-2d292f0acd2b" providerId="ADAL" clId="{326F910B-9978-45EC-957F-C63BD60DC3F0}" dt="2025-06-03T12:48:53.942" v="2874" actId="20577"/>
          <ac:spMkLst>
            <pc:docMk/>
            <pc:sldMk cId="3265590671" sldId="257"/>
            <ac:spMk id="6" creationId="{9F4FA183-4A03-2BFF-B259-C445DF27CF04}"/>
          </ac:spMkLst>
        </pc:spChg>
        <pc:picChg chg="add mod">
          <ac:chgData name="Riel, Rosemary F." userId="7e6f1dc2-1a16-4263-b8c1-2d292f0acd2b" providerId="ADAL" clId="{326F910B-9978-45EC-957F-C63BD60DC3F0}" dt="2025-06-03T12:48:58.405" v="2876" actId="1076"/>
          <ac:picMkLst>
            <pc:docMk/>
            <pc:sldMk cId="3265590671" sldId="257"/>
            <ac:picMk id="4" creationId="{B06B65AE-FD31-F96E-74F0-905CA741985C}"/>
          </ac:picMkLst>
        </pc:picChg>
      </pc:sldChg>
      <pc:sldChg chg="addSp delSp modSp mod modNotesTx">
        <pc:chgData name="Riel, Rosemary F." userId="7e6f1dc2-1a16-4263-b8c1-2d292f0acd2b" providerId="ADAL" clId="{326F910B-9978-45EC-957F-C63BD60DC3F0}" dt="2025-06-12T19:19:22.909" v="3695" actId="20577"/>
        <pc:sldMkLst>
          <pc:docMk/>
          <pc:sldMk cId="2342280197" sldId="258"/>
        </pc:sldMkLst>
        <pc:spChg chg="mod">
          <ac:chgData name="Riel, Rosemary F." userId="7e6f1dc2-1a16-4263-b8c1-2d292f0acd2b" providerId="ADAL" clId="{326F910B-9978-45EC-957F-C63BD60DC3F0}" dt="2025-06-02T20:54:36.119" v="342" actId="20577"/>
          <ac:spMkLst>
            <pc:docMk/>
            <pc:sldMk cId="2342280197" sldId="258"/>
            <ac:spMk id="2" creationId="{00000000-0000-0000-0000-000000000000}"/>
          </ac:spMkLst>
        </pc:spChg>
        <pc:spChg chg="mod">
          <ac:chgData name="Riel, Rosemary F." userId="7e6f1dc2-1a16-4263-b8c1-2d292f0acd2b" providerId="ADAL" clId="{326F910B-9978-45EC-957F-C63BD60DC3F0}" dt="2025-06-12T19:19:22.909" v="3695" actId="20577"/>
          <ac:spMkLst>
            <pc:docMk/>
            <pc:sldMk cId="2342280197" sldId="258"/>
            <ac:spMk id="3" creationId="{00000000-0000-0000-0000-000000000000}"/>
          </ac:spMkLst>
        </pc:spChg>
      </pc:sldChg>
      <pc:sldChg chg="modSp del mod">
        <pc:chgData name="Riel, Rosemary F." userId="7e6f1dc2-1a16-4263-b8c1-2d292f0acd2b" providerId="ADAL" clId="{326F910B-9978-45EC-957F-C63BD60DC3F0}" dt="2025-06-03T13:06:07.834" v="3482" actId="2696"/>
        <pc:sldMkLst>
          <pc:docMk/>
          <pc:sldMk cId="235817249" sldId="262"/>
        </pc:sldMkLst>
      </pc:sldChg>
      <pc:sldChg chg="modSp mod modNotesTx">
        <pc:chgData name="Riel, Rosemary F." userId="7e6f1dc2-1a16-4263-b8c1-2d292f0acd2b" providerId="ADAL" clId="{326F910B-9978-45EC-957F-C63BD60DC3F0}" dt="2025-06-12T20:23:45.883" v="4849" actId="20577"/>
        <pc:sldMkLst>
          <pc:docMk/>
          <pc:sldMk cId="3965842616" sldId="263"/>
        </pc:sldMkLst>
        <pc:spChg chg="mod">
          <ac:chgData name="Riel, Rosemary F." userId="7e6f1dc2-1a16-4263-b8c1-2d292f0acd2b" providerId="ADAL" clId="{326F910B-9978-45EC-957F-C63BD60DC3F0}" dt="2025-06-02T20:51:44.697" v="190" actId="20577"/>
          <ac:spMkLst>
            <pc:docMk/>
            <pc:sldMk cId="3965842616" sldId="263"/>
            <ac:spMk id="2" creationId="{00000000-0000-0000-0000-000000000000}"/>
          </ac:spMkLst>
        </pc:spChg>
        <pc:spChg chg="mod">
          <ac:chgData name="Riel, Rosemary F." userId="7e6f1dc2-1a16-4263-b8c1-2d292f0acd2b" providerId="ADAL" clId="{326F910B-9978-45EC-957F-C63BD60DC3F0}" dt="2025-06-12T20:23:45.883" v="4849" actId="20577"/>
          <ac:spMkLst>
            <pc:docMk/>
            <pc:sldMk cId="3965842616" sldId="263"/>
            <ac:spMk id="3" creationId="{00000000-0000-0000-0000-000000000000}"/>
          </ac:spMkLst>
        </pc:spChg>
      </pc:sldChg>
      <pc:sldChg chg="add del">
        <pc:chgData name="Riel, Rosemary F." userId="7e6f1dc2-1a16-4263-b8c1-2d292f0acd2b" providerId="ADAL" clId="{326F910B-9978-45EC-957F-C63BD60DC3F0}" dt="2025-06-02T21:21:14.996" v="2634" actId="2696"/>
        <pc:sldMkLst>
          <pc:docMk/>
          <pc:sldMk cId="4059415169" sldId="266"/>
        </pc:sldMkLst>
      </pc:sldChg>
      <pc:sldChg chg="del">
        <pc:chgData name="Riel, Rosemary F." userId="7e6f1dc2-1a16-4263-b8c1-2d292f0acd2b" providerId="ADAL" clId="{326F910B-9978-45EC-957F-C63BD60DC3F0}" dt="2025-06-02T21:21:17.361" v="2635" actId="2696"/>
        <pc:sldMkLst>
          <pc:docMk/>
          <pc:sldMk cId="4281548869" sldId="268"/>
        </pc:sldMkLst>
      </pc:sldChg>
      <pc:sldChg chg="del">
        <pc:chgData name="Riel, Rosemary F." userId="7e6f1dc2-1a16-4263-b8c1-2d292f0acd2b" providerId="ADAL" clId="{326F910B-9978-45EC-957F-C63BD60DC3F0}" dt="2025-06-02T21:21:20.823" v="2636" actId="2696"/>
        <pc:sldMkLst>
          <pc:docMk/>
          <pc:sldMk cId="973351977" sldId="269"/>
        </pc:sldMkLst>
      </pc:sldChg>
      <pc:sldChg chg="del">
        <pc:chgData name="Riel, Rosemary F." userId="7e6f1dc2-1a16-4263-b8c1-2d292f0acd2b" providerId="ADAL" clId="{326F910B-9978-45EC-957F-C63BD60DC3F0}" dt="2025-06-03T12:57:53.837" v="3125" actId="2696"/>
        <pc:sldMkLst>
          <pc:docMk/>
          <pc:sldMk cId="3919547237" sldId="270"/>
        </pc:sldMkLst>
      </pc:sldChg>
      <pc:sldChg chg="del">
        <pc:chgData name="Riel, Rosemary F." userId="7e6f1dc2-1a16-4263-b8c1-2d292f0acd2b" providerId="ADAL" clId="{326F910B-9978-45EC-957F-C63BD60DC3F0}" dt="2025-06-03T12:57:55.432" v="3126" actId="2696"/>
        <pc:sldMkLst>
          <pc:docMk/>
          <pc:sldMk cId="609057692" sldId="271"/>
        </pc:sldMkLst>
      </pc:sldChg>
      <pc:sldChg chg="modSp del mod modNotesTx">
        <pc:chgData name="Riel, Rosemary F." userId="7e6f1dc2-1a16-4263-b8c1-2d292f0acd2b" providerId="ADAL" clId="{326F910B-9978-45EC-957F-C63BD60DC3F0}" dt="2025-06-03T12:57:57.652" v="3127" actId="2696"/>
        <pc:sldMkLst>
          <pc:docMk/>
          <pc:sldMk cId="1850761087" sldId="273"/>
        </pc:sldMkLst>
      </pc:sldChg>
      <pc:sldChg chg="addSp delSp modSp add del mod modShow">
        <pc:chgData name="Riel, Rosemary F." userId="7e6f1dc2-1a16-4263-b8c1-2d292f0acd2b" providerId="ADAL" clId="{326F910B-9978-45EC-957F-C63BD60DC3F0}" dt="2025-06-12T20:37:18.539" v="5036" actId="1076"/>
        <pc:sldMkLst>
          <pc:docMk/>
          <pc:sldMk cId="4250453540" sldId="278"/>
        </pc:sldMkLst>
        <pc:spChg chg="mod">
          <ac:chgData name="Riel, Rosemary F." userId="7e6f1dc2-1a16-4263-b8c1-2d292f0acd2b" providerId="ADAL" clId="{326F910B-9978-45EC-957F-C63BD60DC3F0}" dt="2025-06-12T20:30:53.462" v="4960" actId="20577"/>
          <ac:spMkLst>
            <pc:docMk/>
            <pc:sldMk cId="4250453540" sldId="278"/>
            <ac:spMk id="2" creationId="{D41246DD-988C-AD34-8D2E-9223CCFFAE95}"/>
          </ac:spMkLst>
        </pc:spChg>
        <pc:spChg chg="mod">
          <ac:chgData name="Riel, Rosemary F." userId="7e6f1dc2-1a16-4263-b8c1-2d292f0acd2b" providerId="ADAL" clId="{326F910B-9978-45EC-957F-C63BD60DC3F0}" dt="2025-06-12T20:37:09.849" v="5034" actId="14100"/>
          <ac:spMkLst>
            <pc:docMk/>
            <pc:sldMk cId="4250453540" sldId="278"/>
            <ac:spMk id="3" creationId="{2F74FBFB-1CE6-F223-A378-FA3E85716486}"/>
          </ac:spMkLst>
        </pc:spChg>
        <pc:spChg chg="del">
          <ac:chgData name="Riel, Rosemary F." userId="7e6f1dc2-1a16-4263-b8c1-2d292f0acd2b" providerId="ADAL" clId="{326F910B-9978-45EC-957F-C63BD60DC3F0}" dt="2025-06-12T20:29:02.228" v="4903" actId="21"/>
          <ac:spMkLst>
            <pc:docMk/>
            <pc:sldMk cId="4250453540" sldId="278"/>
            <ac:spMk id="7" creationId="{79CA009C-BBF3-1AA9-8AD4-2197529EE1E4}"/>
          </ac:spMkLst>
        </pc:spChg>
        <pc:spChg chg="mod">
          <ac:chgData name="Riel, Rosemary F." userId="7e6f1dc2-1a16-4263-b8c1-2d292f0acd2b" providerId="ADAL" clId="{326F910B-9978-45EC-957F-C63BD60DC3F0}" dt="2025-06-12T20:37:18.539" v="5036" actId="1076"/>
          <ac:spMkLst>
            <pc:docMk/>
            <pc:sldMk cId="4250453540" sldId="278"/>
            <ac:spMk id="8" creationId="{166CAD9D-DF58-7B82-B6B2-F3371A25A999}"/>
          </ac:spMkLst>
        </pc:spChg>
        <pc:picChg chg="add mod">
          <ac:chgData name="Riel, Rosemary F." userId="7e6f1dc2-1a16-4263-b8c1-2d292f0acd2b" providerId="ADAL" clId="{326F910B-9978-45EC-957F-C63BD60DC3F0}" dt="2025-06-12T20:37:14.962" v="5035" actId="1076"/>
          <ac:picMkLst>
            <pc:docMk/>
            <pc:sldMk cId="4250453540" sldId="278"/>
            <ac:picMk id="4" creationId="{6E0068F2-263A-9686-52DA-BC749E435E37}"/>
          </ac:picMkLst>
        </pc:picChg>
        <pc:picChg chg="del">
          <ac:chgData name="Riel, Rosemary F." userId="7e6f1dc2-1a16-4263-b8c1-2d292f0acd2b" providerId="ADAL" clId="{326F910B-9978-45EC-957F-C63BD60DC3F0}" dt="2025-06-12T20:28:26.702" v="4887" actId="21"/>
          <ac:picMkLst>
            <pc:docMk/>
            <pc:sldMk cId="4250453540" sldId="278"/>
            <ac:picMk id="5" creationId="{F7CC21A2-9485-C963-6960-8FAAF9DE0FB3}"/>
          </ac:picMkLst>
        </pc:picChg>
      </pc:sldChg>
      <pc:sldChg chg="addSp delSp modSp del mod">
        <pc:chgData name="Riel, Rosemary F." userId="7e6f1dc2-1a16-4263-b8c1-2d292f0acd2b" providerId="ADAL" clId="{326F910B-9978-45EC-957F-C63BD60DC3F0}" dt="2025-06-03T12:57:52.065" v="3124" actId="2696"/>
        <pc:sldMkLst>
          <pc:docMk/>
          <pc:sldMk cId="1003041870" sldId="281"/>
        </pc:sldMkLst>
      </pc:sldChg>
      <pc:sldChg chg="delSp modSp add del mod modNotesTx">
        <pc:chgData name="Riel, Rosemary F." userId="7e6f1dc2-1a16-4263-b8c1-2d292f0acd2b" providerId="ADAL" clId="{326F910B-9978-45EC-957F-C63BD60DC3F0}" dt="2025-06-12T19:28:25.211" v="3926" actId="113"/>
        <pc:sldMkLst>
          <pc:docMk/>
          <pc:sldMk cId="3279083836" sldId="283"/>
        </pc:sldMkLst>
        <pc:spChg chg="mod">
          <ac:chgData name="Riel, Rosemary F." userId="7e6f1dc2-1a16-4263-b8c1-2d292f0acd2b" providerId="ADAL" clId="{326F910B-9978-45EC-957F-C63BD60DC3F0}" dt="2025-06-02T20:51:19.462" v="185" actId="20577"/>
          <ac:spMkLst>
            <pc:docMk/>
            <pc:sldMk cId="3279083836" sldId="283"/>
            <ac:spMk id="2" creationId="{00000000-0000-0000-0000-000000000000}"/>
          </ac:spMkLst>
        </pc:spChg>
        <pc:spChg chg="mod">
          <ac:chgData name="Riel, Rosemary F." userId="7e6f1dc2-1a16-4263-b8c1-2d292f0acd2b" providerId="ADAL" clId="{326F910B-9978-45EC-957F-C63BD60DC3F0}" dt="2025-06-12T19:28:25.211" v="3926" actId="113"/>
          <ac:spMkLst>
            <pc:docMk/>
            <pc:sldMk cId="3279083836" sldId="283"/>
            <ac:spMk id="3" creationId="{00000000-0000-0000-0000-000000000000}"/>
          </ac:spMkLst>
        </pc:spChg>
      </pc:sldChg>
      <pc:sldChg chg="modSp add mod">
        <pc:chgData name="Riel, Rosemary F." userId="7e6f1dc2-1a16-4263-b8c1-2d292f0acd2b" providerId="ADAL" clId="{326F910B-9978-45EC-957F-C63BD60DC3F0}" dt="2025-06-03T12:52:40.596" v="3084" actId="27636"/>
        <pc:sldMkLst>
          <pc:docMk/>
          <pc:sldMk cId="764780149" sldId="284"/>
        </pc:sldMkLst>
        <pc:spChg chg="mod">
          <ac:chgData name="Riel, Rosemary F." userId="7e6f1dc2-1a16-4263-b8c1-2d292f0acd2b" providerId="ADAL" clId="{326F910B-9978-45EC-957F-C63BD60DC3F0}" dt="2025-06-02T20:55:06.769" v="378" actId="20577"/>
          <ac:spMkLst>
            <pc:docMk/>
            <pc:sldMk cId="764780149" sldId="284"/>
            <ac:spMk id="2" creationId="{C43AD4C5-EBD5-8C57-45D9-F65021DA61FD}"/>
          </ac:spMkLst>
        </pc:spChg>
        <pc:spChg chg="mod">
          <ac:chgData name="Riel, Rosemary F." userId="7e6f1dc2-1a16-4263-b8c1-2d292f0acd2b" providerId="ADAL" clId="{326F910B-9978-45EC-957F-C63BD60DC3F0}" dt="2025-06-03T12:52:40.596" v="3084" actId="27636"/>
          <ac:spMkLst>
            <pc:docMk/>
            <pc:sldMk cId="764780149" sldId="284"/>
            <ac:spMk id="3" creationId="{A82FCB2E-C77B-2359-7809-7E29CC1ECA30}"/>
          </ac:spMkLst>
        </pc:spChg>
      </pc:sldChg>
      <pc:sldChg chg="modSp add mod">
        <pc:chgData name="Riel, Rosemary F." userId="7e6f1dc2-1a16-4263-b8c1-2d292f0acd2b" providerId="ADAL" clId="{326F910B-9978-45EC-957F-C63BD60DC3F0}" dt="2025-06-12T19:19:54.281" v="3696" actId="113"/>
        <pc:sldMkLst>
          <pc:docMk/>
          <pc:sldMk cId="63458963" sldId="285"/>
        </pc:sldMkLst>
        <pc:spChg chg="mod">
          <ac:chgData name="Riel, Rosemary F." userId="7e6f1dc2-1a16-4263-b8c1-2d292f0acd2b" providerId="ADAL" clId="{326F910B-9978-45EC-957F-C63BD60DC3F0}" dt="2025-06-02T20:55:30.895" v="397" actId="20577"/>
          <ac:spMkLst>
            <pc:docMk/>
            <pc:sldMk cId="63458963" sldId="285"/>
            <ac:spMk id="2" creationId="{D5547D87-AC06-BBC4-B3F1-CABF1AAD3E98}"/>
          </ac:spMkLst>
        </pc:spChg>
        <pc:spChg chg="mod">
          <ac:chgData name="Riel, Rosemary F." userId="7e6f1dc2-1a16-4263-b8c1-2d292f0acd2b" providerId="ADAL" clId="{326F910B-9978-45EC-957F-C63BD60DC3F0}" dt="2025-06-12T19:19:54.281" v="3696" actId="113"/>
          <ac:spMkLst>
            <pc:docMk/>
            <pc:sldMk cId="63458963" sldId="285"/>
            <ac:spMk id="3" creationId="{39B79249-7C69-ADD0-D274-0020DE02C990}"/>
          </ac:spMkLst>
        </pc:spChg>
      </pc:sldChg>
      <pc:sldChg chg="modSp add mod ord">
        <pc:chgData name="Riel, Rosemary F." userId="7e6f1dc2-1a16-4263-b8c1-2d292f0acd2b" providerId="ADAL" clId="{326F910B-9978-45EC-957F-C63BD60DC3F0}" dt="2025-06-12T20:31:54.686" v="4974" actId="20577"/>
        <pc:sldMkLst>
          <pc:docMk/>
          <pc:sldMk cId="919530131" sldId="286"/>
        </pc:sldMkLst>
        <pc:spChg chg="mod">
          <ac:chgData name="Riel, Rosemary F." userId="7e6f1dc2-1a16-4263-b8c1-2d292f0acd2b" providerId="ADAL" clId="{326F910B-9978-45EC-957F-C63BD60DC3F0}" dt="2025-06-12T20:31:54.686" v="4974" actId="20577"/>
          <ac:spMkLst>
            <pc:docMk/>
            <pc:sldMk cId="919530131" sldId="286"/>
            <ac:spMk id="3" creationId="{BEC0749E-3E6C-3CE0-3CED-EE188C2FD604}"/>
          </ac:spMkLst>
        </pc:spChg>
      </pc:sldChg>
      <pc:sldChg chg="delSp modSp add del mod">
        <pc:chgData name="Riel, Rosemary F." userId="7e6f1dc2-1a16-4263-b8c1-2d292f0acd2b" providerId="ADAL" clId="{326F910B-9978-45EC-957F-C63BD60DC3F0}" dt="2025-06-03T13:07:34.529" v="3503" actId="2696"/>
        <pc:sldMkLst>
          <pc:docMk/>
          <pc:sldMk cId="3731537102" sldId="287"/>
        </pc:sldMkLst>
      </pc:sldChg>
      <pc:sldChg chg="delSp modSp add del mod">
        <pc:chgData name="Riel, Rosemary F." userId="7e6f1dc2-1a16-4263-b8c1-2d292f0acd2b" providerId="ADAL" clId="{326F910B-9978-45EC-957F-C63BD60DC3F0}" dt="2025-06-03T13:10:50.512" v="3641" actId="2696"/>
        <pc:sldMkLst>
          <pc:docMk/>
          <pc:sldMk cId="959876596" sldId="288"/>
        </pc:sldMkLst>
      </pc:sldChg>
      <pc:sldChg chg="modSp add mod">
        <pc:chgData name="Riel, Rosemary F." userId="7e6f1dc2-1a16-4263-b8c1-2d292f0acd2b" providerId="ADAL" clId="{326F910B-9978-45EC-957F-C63BD60DC3F0}" dt="2025-06-12T19:23:57.117" v="3800" actId="20577"/>
        <pc:sldMkLst>
          <pc:docMk/>
          <pc:sldMk cId="1800842057" sldId="289"/>
        </pc:sldMkLst>
        <pc:spChg chg="mod">
          <ac:chgData name="Riel, Rosemary F." userId="7e6f1dc2-1a16-4263-b8c1-2d292f0acd2b" providerId="ADAL" clId="{326F910B-9978-45EC-957F-C63BD60DC3F0}" dt="2025-06-12T19:23:57.117" v="3800" actId="20577"/>
          <ac:spMkLst>
            <pc:docMk/>
            <pc:sldMk cId="1800842057" sldId="289"/>
            <ac:spMk id="3" creationId="{945AF321-723F-C222-2194-86BAF1D10087}"/>
          </ac:spMkLst>
        </pc:spChg>
      </pc:sldChg>
      <pc:sldChg chg="addSp modSp add del mod">
        <pc:chgData name="Riel, Rosemary F." userId="7e6f1dc2-1a16-4263-b8c1-2d292f0acd2b" providerId="ADAL" clId="{326F910B-9978-45EC-957F-C63BD60DC3F0}" dt="2025-06-12T19:28:02.274" v="3907" actId="2696"/>
        <pc:sldMkLst>
          <pc:docMk/>
          <pc:sldMk cId="2744663894" sldId="290"/>
        </pc:sldMkLst>
        <pc:spChg chg="mod">
          <ac:chgData name="Riel, Rosemary F." userId="7e6f1dc2-1a16-4263-b8c1-2d292f0acd2b" providerId="ADAL" clId="{326F910B-9978-45EC-957F-C63BD60DC3F0}" dt="2025-06-12T19:24:59.413" v="3885" actId="21"/>
          <ac:spMkLst>
            <pc:docMk/>
            <pc:sldMk cId="2744663894" sldId="290"/>
            <ac:spMk id="3" creationId="{C424C13B-5BBE-463E-CCC6-3C547FA1F21E}"/>
          </ac:spMkLst>
        </pc:spChg>
      </pc:sldChg>
      <pc:sldChg chg="addSp modSp add mod">
        <pc:chgData name="Riel, Rosemary F." userId="7e6f1dc2-1a16-4263-b8c1-2d292f0acd2b" providerId="ADAL" clId="{326F910B-9978-45EC-957F-C63BD60DC3F0}" dt="2025-06-12T19:28:07.737" v="3908" actId="20577"/>
        <pc:sldMkLst>
          <pc:docMk/>
          <pc:sldMk cId="1392217162" sldId="291"/>
        </pc:sldMkLst>
        <pc:spChg chg="mod">
          <ac:chgData name="Riel, Rosemary F." userId="7e6f1dc2-1a16-4263-b8c1-2d292f0acd2b" providerId="ADAL" clId="{326F910B-9978-45EC-957F-C63BD60DC3F0}" dt="2025-06-12T19:28:07.737" v="3908" actId="20577"/>
          <ac:spMkLst>
            <pc:docMk/>
            <pc:sldMk cId="1392217162" sldId="291"/>
            <ac:spMk id="3" creationId="{223EBD8A-B429-5626-9653-2D75D44C6DEA}"/>
          </ac:spMkLst>
        </pc:spChg>
        <pc:spChg chg="add mod">
          <ac:chgData name="Riel, Rosemary F." userId="7e6f1dc2-1a16-4263-b8c1-2d292f0acd2b" providerId="ADAL" clId="{326F910B-9978-45EC-957F-C63BD60DC3F0}" dt="2025-06-12T19:27:57.031" v="3906" actId="20577"/>
          <ac:spMkLst>
            <pc:docMk/>
            <pc:sldMk cId="1392217162" sldId="291"/>
            <ac:spMk id="4" creationId="{D57DC8BC-A0C5-78D5-56ED-067F331EC850}"/>
          </ac:spMkLst>
        </pc:spChg>
      </pc:sldChg>
      <pc:sldChg chg="addSp delSp modSp add mod">
        <pc:chgData name="Riel, Rosemary F." userId="7e6f1dc2-1a16-4263-b8c1-2d292f0acd2b" providerId="ADAL" clId="{326F910B-9978-45EC-957F-C63BD60DC3F0}" dt="2025-06-12T19:39:49.347" v="4051" actId="121"/>
        <pc:sldMkLst>
          <pc:docMk/>
          <pc:sldMk cId="949872927" sldId="292"/>
        </pc:sldMkLst>
        <pc:spChg chg="mod">
          <ac:chgData name="Riel, Rosemary F." userId="7e6f1dc2-1a16-4263-b8c1-2d292f0acd2b" providerId="ADAL" clId="{326F910B-9978-45EC-957F-C63BD60DC3F0}" dt="2025-06-12T19:29:24.864" v="3953" actId="20577"/>
          <ac:spMkLst>
            <pc:docMk/>
            <pc:sldMk cId="949872927" sldId="292"/>
            <ac:spMk id="2" creationId="{E907D509-DF7A-80B2-6C94-F4DBB7F931DA}"/>
          </ac:spMkLst>
        </pc:spChg>
        <pc:spChg chg="add del mod">
          <ac:chgData name="Riel, Rosemary F." userId="7e6f1dc2-1a16-4263-b8c1-2d292f0acd2b" providerId="ADAL" clId="{326F910B-9978-45EC-957F-C63BD60DC3F0}" dt="2025-06-12T19:30:35.882" v="3959" actId="3680"/>
          <ac:spMkLst>
            <pc:docMk/>
            <pc:sldMk cId="949872927" sldId="292"/>
            <ac:spMk id="3" creationId="{3285EA84-774D-CF39-E42D-939255F671C4}"/>
          </ac:spMkLst>
        </pc:spChg>
        <pc:spChg chg="del">
          <ac:chgData name="Riel, Rosemary F." userId="7e6f1dc2-1a16-4263-b8c1-2d292f0acd2b" providerId="ADAL" clId="{326F910B-9978-45EC-957F-C63BD60DC3F0}" dt="2025-06-12T19:28:57.067" v="3936" actId="21"/>
          <ac:spMkLst>
            <pc:docMk/>
            <pc:sldMk cId="949872927" sldId="292"/>
            <ac:spMk id="4" creationId="{895442C0-8ABB-2346-7ED3-96BD15DBB187}"/>
          </ac:spMkLst>
        </pc:spChg>
        <pc:graphicFrameChg chg="add del mod ord modGraphic">
          <ac:chgData name="Riel, Rosemary F." userId="7e6f1dc2-1a16-4263-b8c1-2d292f0acd2b" providerId="ADAL" clId="{326F910B-9978-45EC-957F-C63BD60DC3F0}" dt="2025-06-12T19:29:43.428" v="3958" actId="3680"/>
          <ac:graphicFrameMkLst>
            <pc:docMk/>
            <pc:sldMk cId="949872927" sldId="292"/>
            <ac:graphicFrameMk id="5" creationId="{5094EAA0-7CE5-E682-586B-5D3CF6E6FA6A}"/>
          </ac:graphicFrameMkLst>
        </pc:graphicFrameChg>
        <pc:graphicFrameChg chg="add mod ord modGraphic">
          <ac:chgData name="Riel, Rosemary F." userId="7e6f1dc2-1a16-4263-b8c1-2d292f0acd2b" providerId="ADAL" clId="{326F910B-9978-45EC-957F-C63BD60DC3F0}" dt="2025-06-12T19:39:49.347" v="4051" actId="121"/>
          <ac:graphicFrameMkLst>
            <pc:docMk/>
            <pc:sldMk cId="949872927" sldId="292"/>
            <ac:graphicFrameMk id="6" creationId="{963F9E78-649E-AF02-8082-CB242D8B74D3}"/>
          </ac:graphicFrameMkLst>
        </pc:graphicFrame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3075" cy="4667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940175" y="0"/>
            <a:ext cx="3013075" cy="466725"/>
          </a:xfrm>
          <a:prstGeom prst="rect">
            <a:avLst/>
          </a:prstGeom>
        </p:spPr>
        <p:txBody>
          <a:bodyPr vert="horz" lIns="91440" tIns="45720" rIns="91440" bIns="45720" rtlCol="0"/>
          <a:lstStyle>
            <a:lvl1pPr algn="r">
              <a:defRPr sz="1200"/>
            </a:lvl1pPr>
          </a:lstStyle>
          <a:p>
            <a:fld id="{C7386F85-1780-465E-8073-05F1233877BD}" type="datetimeFigureOut">
              <a:rPr lang="en-US" smtClean="0"/>
              <a:t>6/13/2025</a:t>
            </a:fld>
            <a:endParaRPr lang="en-US"/>
          </a:p>
        </p:txBody>
      </p:sp>
      <p:sp>
        <p:nvSpPr>
          <p:cNvPr id="4" name="Slide Image Placeholder 3"/>
          <p:cNvSpPr>
            <a:spLocks noGrp="1" noRot="1" noChangeAspect="1"/>
          </p:cNvSpPr>
          <p:nvPr>
            <p:ph type="sldImg" idx="2"/>
          </p:nvPr>
        </p:nvSpPr>
        <p:spPr>
          <a:xfrm>
            <a:off x="1382713" y="1163638"/>
            <a:ext cx="4189412" cy="3141662"/>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95325" y="4479925"/>
            <a:ext cx="5564188" cy="3665538"/>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42375"/>
            <a:ext cx="3013075" cy="466725"/>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940175" y="8842375"/>
            <a:ext cx="3013075" cy="466725"/>
          </a:xfrm>
          <a:prstGeom prst="rect">
            <a:avLst/>
          </a:prstGeom>
        </p:spPr>
        <p:txBody>
          <a:bodyPr vert="horz" lIns="91440" tIns="45720" rIns="91440" bIns="45720" rtlCol="0" anchor="b"/>
          <a:lstStyle>
            <a:lvl1pPr algn="r">
              <a:defRPr sz="1200"/>
            </a:lvl1pPr>
          </a:lstStyle>
          <a:p>
            <a:fld id="{A09BE581-5D80-4636-BD54-CC15F89E7F11}" type="slidenum">
              <a:rPr lang="en-US" smtClean="0"/>
              <a:t>‹#›</a:t>
            </a:fld>
            <a:endParaRPr lang="en-US"/>
          </a:p>
        </p:txBody>
      </p:sp>
    </p:spTree>
    <p:extLst>
      <p:ext uri="{BB962C8B-B14F-4D97-AF65-F5344CB8AC3E}">
        <p14:creationId xmlns:p14="http://schemas.microsoft.com/office/powerpoint/2010/main" val="235619365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3" Type="http://schemas.openxmlformats.org/officeDocument/2006/relationships/hyperlink" Target="mailto:rriel@towson.edu" TargetMode="External"/><Relationship Id="rId2" Type="http://schemas.openxmlformats.org/officeDocument/2006/relationships/slide" Target="../slides/slide2.xml"/><Relationship Id="rId1" Type="http://schemas.openxmlformats.org/officeDocument/2006/relationships/notesMaster" Target="../notesMasters/notesMaster1.xml"/><Relationship Id="rId4" Type="http://schemas.openxmlformats.org/officeDocument/2006/relationships/hyperlink" Target="https://www.towson.edu/careercenter/planning-resources/career-skills/" TargetMode="Externa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www.towson.edu/careercenter/planning-resources/career-skills/" TargetMode="External"/><Relationship Id="rId2" Type="http://schemas.openxmlformats.org/officeDocument/2006/relationships/slide" Target="../slides/slide3.xml"/><Relationship Id="rId1" Type="http://schemas.openxmlformats.org/officeDocument/2006/relationships/notesMaster" Target="../notesMasters/notesMaster1.xml"/><Relationship Id="rId4" Type="http://schemas.openxmlformats.org/officeDocument/2006/relationships/hyperlink" Target="https://www.naceweb.org/docs/default-source/default-document-library/2024/resources/nace-career-readiness-competencies-revised-apr-2024.pdf?sfvrsn=1e695024_6" TargetMode="Externa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lnSpc>
                <a:spcPts val="1350"/>
              </a:lnSpc>
              <a:buNone/>
            </a:pPr>
            <a:r>
              <a:rPr lang="en-US" sz="1800" b="1" i="0" u="sng">
                <a:solidFill>
                  <a:srgbClr val="000000"/>
                </a:solidFill>
                <a:effectLst/>
                <a:latin typeface="Aptos"/>
              </a:rPr>
              <a:t>TIMELINE</a:t>
            </a: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1" i="0">
                <a:solidFill>
                  <a:srgbClr val="000000"/>
                </a:solidFill>
                <a:effectLst/>
                <a:latin typeface="Aptos"/>
              </a:rPr>
              <a:t>June 16 – Initial call for Academic Year 2025-2026 submissions</a:t>
            </a: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Font typeface="Arial" panose="020B0604020202020204" pitchFamily="34" charset="0"/>
              <a:buChar char="•"/>
            </a:pPr>
            <a:r>
              <a:rPr lang="en-US" sz="1800" b="0" i="0">
                <a:solidFill>
                  <a:srgbClr val="000000"/>
                </a:solidFill>
                <a:effectLst/>
                <a:latin typeface="Aptos"/>
              </a:rPr>
              <a:t>Submitting a grant proposal form does not guarantee funding. Funding is approved based on grant committee decisions. </a:t>
            </a:r>
          </a:p>
          <a:p>
            <a:pPr algn="l" rtl="0" fontAlgn="base">
              <a:lnSpc>
                <a:spcPts val="1350"/>
              </a:lnSpc>
              <a:buFont typeface="Arial" panose="020B0604020202020204" pitchFamily="34" charset="0"/>
              <a:buChar char="•"/>
            </a:pPr>
            <a:r>
              <a:rPr lang="en-US" sz="1800" b="0" i="0">
                <a:solidFill>
                  <a:srgbClr val="242424"/>
                </a:solidFill>
                <a:effectLst/>
                <a:latin typeface="Aptos"/>
              </a:rPr>
              <a:t>In addition to the online application, applicants will need to upload a proposed detailed budget form using template provided. Incomplete applications will not be considered.  </a:t>
            </a:r>
            <a:endParaRPr lang="en-US" sz="1800" b="0" i="0">
              <a:solidFill>
                <a:srgbClr val="000000"/>
              </a:solidFill>
              <a:effectLst/>
              <a:latin typeface="Aptos"/>
            </a:endParaRPr>
          </a:p>
          <a:p>
            <a:pPr algn="l" rtl="0" fontAlgn="base">
              <a:lnSpc>
                <a:spcPts val="1350"/>
              </a:lnSpc>
              <a:buFont typeface="Arial" panose="020B0604020202020204" pitchFamily="34" charset="0"/>
              <a:buChar char="•"/>
            </a:pPr>
            <a:r>
              <a:rPr lang="en-US" sz="1800" b="0" i="0">
                <a:solidFill>
                  <a:srgbClr val="000000"/>
                </a:solidFill>
                <a:effectLst/>
                <a:latin typeface="Aptos"/>
              </a:rPr>
              <a:t>Grant application assistance available by appointment – contact </a:t>
            </a:r>
            <a:r>
              <a:rPr lang="en-US" sz="1800" b="0" i="0" u="sng" strike="noStrike">
                <a:solidFill>
                  <a:srgbClr val="467886"/>
                </a:solidFill>
                <a:effectLst/>
                <a:latin typeface="Aptos"/>
                <a:hlinkClick r:id="rId3"/>
              </a:rPr>
              <a:t>rriel@towson.edu</a:t>
            </a:r>
            <a:r>
              <a:rPr lang="en-US" sz="1800" b="0" i="0">
                <a:solidFill>
                  <a:srgbClr val="000000"/>
                </a:solidFill>
                <a:effectLst/>
                <a:latin typeface="Aptos"/>
              </a:rPr>
              <a:t> </a:t>
            </a:r>
          </a:p>
          <a:p>
            <a:pPr algn="l" rtl="0" fontAlgn="base">
              <a:lnSpc>
                <a:spcPts val="1275"/>
              </a:lnSpc>
              <a:buNone/>
            </a:pP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1" i="0">
                <a:solidFill>
                  <a:srgbClr val="000000"/>
                </a:solidFill>
                <a:effectLst/>
                <a:latin typeface="Aptos"/>
              </a:rPr>
              <a:t>August 1 – Priority Deadline</a:t>
            </a: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Font typeface="Arial" panose="020B0604020202020204" pitchFamily="34" charset="0"/>
              <a:buChar char="•"/>
            </a:pPr>
            <a:r>
              <a:rPr lang="en-US" sz="1800" b="0" i="0">
                <a:solidFill>
                  <a:srgbClr val="000000"/>
                </a:solidFill>
                <a:effectLst/>
                <a:latin typeface="Aptos"/>
              </a:rPr>
              <a:t>Applications will be reviewed in the order in which they are received.  </a:t>
            </a:r>
          </a:p>
          <a:p>
            <a:pPr algn="l" rtl="0" fontAlgn="base">
              <a:lnSpc>
                <a:spcPts val="1350"/>
              </a:lnSpc>
              <a:buFont typeface="Arial" panose="020B0604020202020204" pitchFamily="34" charset="0"/>
              <a:buChar char="•"/>
            </a:pPr>
            <a:r>
              <a:rPr lang="en-US" sz="1800" b="0" i="0">
                <a:solidFill>
                  <a:srgbClr val="000000"/>
                </a:solidFill>
                <a:effectLst/>
                <a:latin typeface="Aptos"/>
              </a:rPr>
              <a:t>Preference will be given to proposals which clearly promote </a:t>
            </a:r>
            <a:r>
              <a:rPr lang="en-US" sz="1800" b="0" i="0" u="sng" strike="noStrike">
                <a:solidFill>
                  <a:srgbClr val="467886"/>
                </a:solidFill>
                <a:effectLst/>
                <a:latin typeface="Aptos"/>
                <a:hlinkClick r:id="rId4"/>
              </a:rPr>
              <a:t>career-ready skills</a:t>
            </a:r>
            <a:r>
              <a:rPr lang="en-US" sz="1800" b="0" i="0">
                <a:solidFill>
                  <a:srgbClr val="000000"/>
                </a:solidFill>
                <a:effectLst/>
                <a:latin typeface="Aptos"/>
              </a:rPr>
              <a:t> development and advancement of the TU Career Communities’ Programming.  </a:t>
            </a:r>
          </a:p>
          <a:p>
            <a:pPr algn="l" rtl="0" fontAlgn="base">
              <a:lnSpc>
                <a:spcPts val="1350"/>
              </a:lnSpc>
              <a:buFont typeface="Arial" panose="020B0604020202020204" pitchFamily="34" charset="0"/>
              <a:buChar char="•"/>
            </a:pPr>
            <a:r>
              <a:rPr lang="en-US" sz="1800" b="0" i="0">
                <a:solidFill>
                  <a:srgbClr val="000000"/>
                </a:solidFill>
                <a:effectLst/>
                <a:latin typeface="Aptos"/>
              </a:rPr>
              <a:t>Proposals will be accepted and reviewed on a rolling basis until funds are exhausted or until the application closing date of September 30, 2025. </a:t>
            </a:r>
          </a:p>
          <a:p>
            <a:pPr algn="l" rtl="0" fontAlgn="base">
              <a:lnSpc>
                <a:spcPts val="1275"/>
              </a:lnSpc>
              <a:buNone/>
            </a:pP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1" i="0">
                <a:solidFill>
                  <a:srgbClr val="000000"/>
                </a:solidFill>
                <a:effectLst/>
                <a:latin typeface="Aptos"/>
              </a:rPr>
              <a:t>June 16 – September 30 – Application Period</a:t>
            </a: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Font typeface="Arial" panose="020B0604020202020204" pitchFamily="34" charset="0"/>
              <a:buChar char="•"/>
            </a:pPr>
            <a:r>
              <a:rPr lang="en-US" sz="1800" b="0" i="0">
                <a:solidFill>
                  <a:srgbClr val="000000"/>
                </a:solidFill>
                <a:effectLst/>
                <a:latin typeface="Aptos"/>
              </a:rPr>
              <a:t>Grant applicants will be notified of the status of their submission within 14 business days of proposal receipt.  Career Center grant committee members will review project proposals during this two-week block.     </a:t>
            </a:r>
          </a:p>
          <a:p>
            <a:pPr algn="l" rtl="0" fontAlgn="base">
              <a:lnSpc>
                <a:spcPts val="1350"/>
              </a:lnSpc>
              <a:buFont typeface="Arial" panose="020B0604020202020204" pitchFamily="34" charset="0"/>
              <a:buChar char="•"/>
            </a:pPr>
            <a:r>
              <a:rPr lang="en-US" sz="1800" b="0" i="0">
                <a:solidFill>
                  <a:srgbClr val="000000"/>
                </a:solidFill>
                <a:effectLst/>
                <a:latin typeface="Aptos"/>
              </a:rPr>
              <a:t>Upon notification of approval, grant award recipients must immediately schedule a pre-award meeting (virtual or in person) with an appointed Career Center liaison to review grant acceptance terms and requirements (grant recipient checklist) and coordinate the funding disbursement process. </a:t>
            </a:r>
          </a:p>
          <a:p>
            <a:endParaRPr lang="en-US"/>
          </a:p>
        </p:txBody>
      </p:sp>
      <p:sp>
        <p:nvSpPr>
          <p:cNvPr id="4" name="Slide Number Placeholder 3"/>
          <p:cNvSpPr>
            <a:spLocks noGrp="1"/>
          </p:cNvSpPr>
          <p:nvPr>
            <p:ph type="sldNum" sz="quarter" idx="5"/>
          </p:nvPr>
        </p:nvSpPr>
        <p:spPr/>
        <p:txBody>
          <a:bodyPr/>
          <a:lstStyle/>
          <a:p>
            <a:fld id="{A09BE581-5D80-4636-BD54-CC15F89E7F11}" type="slidenum">
              <a:rPr lang="en-US" smtClean="0"/>
              <a:t>2</a:t>
            </a:fld>
            <a:endParaRPr lang="en-US"/>
          </a:p>
        </p:txBody>
      </p:sp>
    </p:spTree>
    <p:extLst>
      <p:ext uri="{BB962C8B-B14F-4D97-AF65-F5344CB8AC3E}">
        <p14:creationId xmlns:p14="http://schemas.microsoft.com/office/powerpoint/2010/main" val="353001901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rtl="0" fontAlgn="base">
              <a:lnSpc>
                <a:spcPts val="1350"/>
              </a:lnSpc>
              <a:buNone/>
            </a:pPr>
            <a:r>
              <a:rPr lang="en-US" sz="1800" b="1" i="0" u="sng">
                <a:solidFill>
                  <a:srgbClr val="000000"/>
                </a:solidFill>
                <a:effectLst/>
                <a:latin typeface="Aptos"/>
              </a:rPr>
              <a:t>BACKGROUND</a:t>
            </a: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1" i="0">
                <a:solidFill>
                  <a:srgbClr val="242424"/>
                </a:solidFill>
                <a:effectLst/>
                <a:latin typeface="Aptos"/>
              </a:rPr>
              <a:t>Mission:</a:t>
            </a:r>
            <a:r>
              <a:rPr lang="en-US" sz="1800" b="0" i="0">
                <a:solidFill>
                  <a:srgbClr val="242424"/>
                </a:solidFill>
                <a:effectLst/>
                <a:latin typeface="Aptos"/>
              </a:rPr>
              <a:t> The TU Career Center cultivates meaningful career connections, experiences, and learning through a network of communities that engage students and alumni for a lifetime. </a:t>
            </a:r>
            <a:endParaRPr lang="en-US" b="0" i="0">
              <a:solidFill>
                <a:srgbClr val="000000"/>
              </a:solidFill>
              <a:effectLst/>
              <a:latin typeface="Segoe UI" panose="020B0502040204020203" pitchFamily="34" charset="0"/>
            </a:endParaRPr>
          </a:p>
          <a:p>
            <a:pPr algn="l" rtl="0" fontAlgn="base">
              <a:lnSpc>
                <a:spcPts val="1350"/>
              </a:lnSpc>
              <a:buNone/>
            </a:pPr>
            <a:r>
              <a:rPr lang="en-US" sz="1800" b="0" i="0">
                <a:solidFill>
                  <a:srgbClr val="242424"/>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1" i="0">
                <a:solidFill>
                  <a:srgbClr val="242424"/>
                </a:solidFill>
                <a:effectLst/>
                <a:latin typeface="Aptos"/>
              </a:rPr>
              <a:t>Vision: </a:t>
            </a:r>
            <a:r>
              <a:rPr lang="en-US" sz="1800" b="0" i="0">
                <a:solidFill>
                  <a:srgbClr val="242424"/>
                </a:solidFill>
                <a:effectLst/>
                <a:latin typeface="Aptos"/>
              </a:rPr>
              <a:t>Every TU student discovers their career path and is equipped to navigate the journey. </a:t>
            </a:r>
            <a:endParaRPr lang="en-US" b="0" i="0">
              <a:solidFill>
                <a:srgbClr val="000000"/>
              </a:solidFill>
              <a:effectLst/>
              <a:latin typeface="Segoe UI" panose="020B0502040204020203" pitchFamily="34" charset="0"/>
            </a:endParaRPr>
          </a:p>
          <a:p>
            <a:pPr algn="l" rtl="0" fontAlgn="base">
              <a:lnSpc>
                <a:spcPts val="1350"/>
              </a:lnSpc>
              <a:buNone/>
            </a:pPr>
            <a:r>
              <a:rPr lang="en-US" sz="1800" b="0" i="0">
                <a:solidFill>
                  <a:srgbClr val="242424"/>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0" i="0">
                <a:solidFill>
                  <a:srgbClr val="000000"/>
                </a:solidFill>
                <a:effectLst/>
                <a:latin typeface="Aptos"/>
              </a:rPr>
              <a:t>The Career Center provides fiscal support for TU faculty, staff, and student organization led programs, that demonstrate collaboration, innovation, and active promotion of the center’s Career Communities network while spotlighting the critical importance of </a:t>
            </a:r>
            <a:r>
              <a:rPr lang="en-US" sz="1800" b="0" i="0" u="sng" strike="noStrike">
                <a:solidFill>
                  <a:srgbClr val="467886"/>
                </a:solidFill>
                <a:effectLst/>
                <a:latin typeface="Aptos"/>
                <a:hlinkClick r:id="rId3"/>
              </a:rPr>
              <a:t>career-ready skills</a:t>
            </a:r>
            <a:r>
              <a:rPr lang="en-US" sz="1800" b="0" i="0">
                <a:solidFill>
                  <a:srgbClr val="000000"/>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0" i="0">
                <a:solidFill>
                  <a:srgbClr val="242424"/>
                </a:solidFill>
                <a:effectLst/>
                <a:latin typeface="Aptos"/>
              </a:rPr>
              <a:t> </a:t>
            </a:r>
            <a:endParaRPr lang="en-US" b="0" i="0">
              <a:solidFill>
                <a:srgbClr val="000000"/>
              </a:solidFill>
              <a:effectLst/>
              <a:latin typeface="Segoe UI" panose="020B0502040204020203" pitchFamily="34" charset="0"/>
            </a:endParaRPr>
          </a:p>
          <a:p>
            <a:pPr algn="l" rtl="0" fontAlgn="base">
              <a:lnSpc>
                <a:spcPts val="1350"/>
              </a:lnSpc>
              <a:buNone/>
            </a:pPr>
            <a:r>
              <a:rPr lang="en-US" sz="1800" b="1" i="0">
                <a:solidFill>
                  <a:srgbClr val="000000"/>
                </a:solidFill>
                <a:effectLst/>
                <a:latin typeface="Aptos"/>
              </a:rPr>
              <a:t>Eligibility:</a:t>
            </a:r>
            <a:r>
              <a:rPr lang="en-US" sz="1800" b="0" i="0">
                <a:solidFill>
                  <a:srgbClr val="000000"/>
                </a:solidFill>
                <a:effectLst/>
                <a:latin typeface="Aptos"/>
              </a:rPr>
              <a:t> Faculty, staff, and student organization representatives that are committed to intentionally strengthening TU Career Communities and the Center’s collective mission and vision are welcome to apply.   </a:t>
            </a:r>
            <a:endParaRPr lang="en-US" b="0" i="0">
              <a:solidFill>
                <a:srgbClr val="000000"/>
              </a:solidFill>
              <a:effectLst/>
              <a:latin typeface="Segoe UI" panose="020B0502040204020203" pitchFamily="34" charset="0"/>
            </a:endParaRPr>
          </a:p>
          <a:p>
            <a:pPr algn="l" rtl="0" fontAlgn="base">
              <a:lnSpc>
                <a:spcPts val="1350"/>
              </a:lnSpc>
              <a:buFont typeface="Arial" panose="020B0604020202020204" pitchFamily="34" charset="0"/>
              <a:buChar char="•"/>
            </a:pPr>
            <a:r>
              <a:rPr lang="en-US" sz="1800" b="0" i="0">
                <a:solidFill>
                  <a:srgbClr val="000000"/>
                </a:solidFill>
                <a:effectLst/>
                <a:latin typeface="Aptos"/>
              </a:rPr>
              <a:t>Grant activities must emphasize one or more </a:t>
            </a:r>
            <a:r>
              <a:rPr lang="en-US" sz="1800" b="0" i="0" u="sng" strike="noStrike">
                <a:solidFill>
                  <a:srgbClr val="467886"/>
                </a:solidFill>
                <a:effectLst/>
                <a:latin typeface="Aptos"/>
                <a:hlinkClick r:id="rId4"/>
              </a:rPr>
              <a:t>essential career-ready skills</a:t>
            </a:r>
            <a:r>
              <a:rPr lang="en-US" sz="1800" b="0" i="0">
                <a:solidFill>
                  <a:srgbClr val="000000"/>
                </a:solidFill>
                <a:effectLst/>
                <a:latin typeface="Times New Roman" panose="02020603050405020304" pitchFamily="18" charset="0"/>
              </a:rPr>
              <a:t>. </a:t>
            </a:r>
            <a:endParaRPr lang="en-US" sz="1800" b="0" i="0">
              <a:solidFill>
                <a:srgbClr val="000000"/>
              </a:solidFill>
              <a:effectLst/>
              <a:latin typeface="Aptos"/>
            </a:endParaRPr>
          </a:p>
          <a:p>
            <a:pPr algn="l" rtl="0" fontAlgn="base">
              <a:lnSpc>
                <a:spcPts val="1350"/>
              </a:lnSpc>
              <a:buFont typeface="Arial" panose="020B0604020202020204" pitchFamily="34" charset="0"/>
              <a:buChar char="•"/>
            </a:pPr>
            <a:r>
              <a:rPr lang="en-US" sz="1800" b="0" i="0">
                <a:solidFill>
                  <a:srgbClr val="000000"/>
                </a:solidFill>
                <a:effectLst/>
                <a:latin typeface="Aptos"/>
              </a:rPr>
              <a:t>Proposals should clearly align with Career Communities Programming priorities while focusing on knowledge, experiential learning, and career connections. </a:t>
            </a:r>
          </a:p>
          <a:p>
            <a:endParaRPr lang="en-US"/>
          </a:p>
        </p:txBody>
      </p:sp>
      <p:sp>
        <p:nvSpPr>
          <p:cNvPr id="4" name="Slide Number Placeholder 3"/>
          <p:cNvSpPr>
            <a:spLocks noGrp="1"/>
          </p:cNvSpPr>
          <p:nvPr>
            <p:ph type="sldNum" sz="quarter" idx="5"/>
          </p:nvPr>
        </p:nvSpPr>
        <p:spPr/>
        <p:txBody>
          <a:bodyPr/>
          <a:lstStyle/>
          <a:p>
            <a:fld id="{A09BE581-5D80-4636-BD54-CC15F89E7F11}" type="slidenum">
              <a:rPr lang="en-US" smtClean="0"/>
              <a:t>3</a:t>
            </a:fld>
            <a:endParaRPr lang="en-US"/>
          </a:p>
        </p:txBody>
      </p:sp>
    </p:spTree>
    <p:extLst>
      <p:ext uri="{BB962C8B-B14F-4D97-AF65-F5344CB8AC3E}">
        <p14:creationId xmlns:p14="http://schemas.microsoft.com/office/powerpoint/2010/main" val="10242049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A09BE581-5D80-4636-BD54-CC15F89E7F11}" type="slidenum">
              <a:rPr lang="en-US" smtClean="0"/>
              <a:t>5</a:t>
            </a:fld>
            <a:endParaRPr lang="en-US"/>
          </a:p>
        </p:txBody>
      </p:sp>
    </p:spTree>
    <p:extLst>
      <p:ext uri="{BB962C8B-B14F-4D97-AF65-F5344CB8AC3E}">
        <p14:creationId xmlns:p14="http://schemas.microsoft.com/office/powerpoint/2010/main" val="58120511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A09BE581-5D80-4636-BD54-CC15F89E7F11}" type="slidenum">
              <a:rPr lang="en-US" smtClean="0"/>
              <a:t>6</a:t>
            </a:fld>
            <a:endParaRPr lang="en-US"/>
          </a:p>
        </p:txBody>
      </p:sp>
    </p:spTree>
    <p:extLst>
      <p:ext uri="{BB962C8B-B14F-4D97-AF65-F5344CB8AC3E}">
        <p14:creationId xmlns:p14="http://schemas.microsoft.com/office/powerpoint/2010/main" val="404538510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72FA6A4-E908-7F63-CDC6-F55A19EAA002}"/>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26FEDDA1-37F5-AB96-D930-904052C8522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7DE0BFF-4529-F3B5-8957-BA14BA0A118B}"/>
              </a:ext>
            </a:extLst>
          </p:cNvPr>
          <p:cNvSpPr>
            <a:spLocks noGrp="1"/>
          </p:cNvSpPr>
          <p:nvPr>
            <p:ph type="body" idx="1"/>
          </p:nvPr>
        </p:nvSpPr>
        <p:spPr/>
        <p:txBody>
          <a:bodyPr/>
          <a:lstStyle/>
          <a:p>
            <a:endParaRPr lang="en-US"/>
          </a:p>
        </p:txBody>
      </p:sp>
      <p:sp>
        <p:nvSpPr>
          <p:cNvPr id="4" name="Slide Number Placeholder 3">
            <a:extLst>
              <a:ext uri="{FF2B5EF4-FFF2-40B4-BE49-F238E27FC236}">
                <a16:creationId xmlns:a16="http://schemas.microsoft.com/office/drawing/2014/main" id="{0382BF8D-2DE2-E516-311A-1F67E338393D}"/>
              </a:ext>
            </a:extLst>
          </p:cNvPr>
          <p:cNvSpPr>
            <a:spLocks noGrp="1"/>
          </p:cNvSpPr>
          <p:nvPr>
            <p:ph type="sldNum" sz="quarter" idx="5"/>
          </p:nvPr>
        </p:nvSpPr>
        <p:spPr/>
        <p:txBody>
          <a:bodyPr/>
          <a:lstStyle/>
          <a:p>
            <a:fld id="{A09BE581-5D80-4636-BD54-CC15F89E7F11}" type="slidenum">
              <a:rPr lang="en-US" smtClean="0"/>
              <a:t>7</a:t>
            </a:fld>
            <a:endParaRPr lang="en-US"/>
          </a:p>
        </p:txBody>
      </p:sp>
    </p:spTree>
    <p:extLst>
      <p:ext uri="{BB962C8B-B14F-4D97-AF65-F5344CB8AC3E}">
        <p14:creationId xmlns:p14="http://schemas.microsoft.com/office/powerpoint/2010/main" val="16884058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9EBB7A6-2985-BF84-9B2B-632CB05D1D0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A2F016EB-AD42-A5DA-5A0B-9CF41AD43B79}"/>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BDAABC4F-0D3B-DBAE-DA0A-70107CCC38B0}"/>
              </a:ext>
            </a:extLst>
          </p:cNvPr>
          <p:cNvSpPr>
            <a:spLocks noGrp="1"/>
          </p:cNvSpPr>
          <p:nvPr>
            <p:ph type="body" idx="1"/>
          </p:nvPr>
        </p:nvSpPr>
        <p:spPr/>
        <p:txBody>
          <a:bodyPr/>
          <a:lstStyle/>
          <a:p>
            <a:endParaRPr lang="en-US"/>
          </a:p>
        </p:txBody>
      </p:sp>
      <p:sp>
        <p:nvSpPr>
          <p:cNvPr id="4" name="Slide Number Placeholder 3">
            <a:extLst>
              <a:ext uri="{FF2B5EF4-FFF2-40B4-BE49-F238E27FC236}">
                <a16:creationId xmlns:a16="http://schemas.microsoft.com/office/drawing/2014/main" id="{F62C083D-F055-DD7D-28E4-94F02DD760FF}"/>
              </a:ext>
            </a:extLst>
          </p:cNvPr>
          <p:cNvSpPr>
            <a:spLocks noGrp="1"/>
          </p:cNvSpPr>
          <p:nvPr>
            <p:ph type="sldNum" sz="quarter" idx="5"/>
          </p:nvPr>
        </p:nvSpPr>
        <p:spPr/>
        <p:txBody>
          <a:bodyPr/>
          <a:lstStyle/>
          <a:p>
            <a:fld id="{A09BE581-5D80-4636-BD54-CC15F89E7F11}" type="slidenum">
              <a:rPr lang="en-US" smtClean="0"/>
              <a:t>8</a:t>
            </a:fld>
            <a:endParaRPr lang="en-US"/>
          </a:p>
        </p:txBody>
      </p:sp>
    </p:spTree>
    <p:extLst>
      <p:ext uri="{BB962C8B-B14F-4D97-AF65-F5344CB8AC3E}">
        <p14:creationId xmlns:p14="http://schemas.microsoft.com/office/powerpoint/2010/main" val="42592406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D6DE01C-BE22-C9F0-D442-355D6220A26E}"/>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DC6FE8E8-42AF-7432-FEF0-6917C8DE679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8E421D8B-D628-A87B-2432-39DB7CD82A0C}"/>
              </a:ext>
            </a:extLst>
          </p:cNvPr>
          <p:cNvSpPr>
            <a:spLocks noGrp="1"/>
          </p:cNvSpPr>
          <p:nvPr>
            <p:ph type="body" idx="1"/>
          </p:nvPr>
        </p:nvSpPr>
        <p:spPr/>
        <p:txBody>
          <a:bodyPr/>
          <a:lstStyle/>
          <a:p>
            <a:endParaRPr lang="en-US"/>
          </a:p>
        </p:txBody>
      </p:sp>
      <p:sp>
        <p:nvSpPr>
          <p:cNvPr id="4" name="Slide Number Placeholder 3">
            <a:extLst>
              <a:ext uri="{FF2B5EF4-FFF2-40B4-BE49-F238E27FC236}">
                <a16:creationId xmlns:a16="http://schemas.microsoft.com/office/drawing/2014/main" id="{E593A220-3720-1B33-D3E1-5AC4C189D3C5}"/>
              </a:ext>
            </a:extLst>
          </p:cNvPr>
          <p:cNvSpPr>
            <a:spLocks noGrp="1"/>
          </p:cNvSpPr>
          <p:nvPr>
            <p:ph type="sldNum" sz="quarter" idx="5"/>
          </p:nvPr>
        </p:nvSpPr>
        <p:spPr/>
        <p:txBody>
          <a:bodyPr/>
          <a:lstStyle/>
          <a:p>
            <a:fld id="{A09BE581-5D80-4636-BD54-CC15F89E7F11}" type="slidenum">
              <a:rPr lang="en-US" smtClean="0"/>
              <a:t>9</a:t>
            </a:fld>
            <a:endParaRPr lang="en-US"/>
          </a:p>
        </p:txBody>
      </p:sp>
    </p:spTree>
    <p:extLst>
      <p:ext uri="{BB962C8B-B14F-4D97-AF65-F5344CB8AC3E}">
        <p14:creationId xmlns:p14="http://schemas.microsoft.com/office/powerpoint/2010/main" val="335907500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9088B2F-9D30-132C-DA3F-A798647DEEE3}"/>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992D8F7-275D-E9B4-5008-0CE22A4223D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1CC4E7A-0E43-4FC2-A9CA-4F19AE4A579A}"/>
              </a:ext>
            </a:extLst>
          </p:cNvPr>
          <p:cNvSpPr>
            <a:spLocks noGrp="1"/>
          </p:cNvSpPr>
          <p:nvPr>
            <p:ph type="body" idx="1"/>
          </p:nvPr>
        </p:nvSpPr>
        <p:spPr/>
        <p:txBody>
          <a:bodyPr/>
          <a:lstStyle/>
          <a:p>
            <a:endParaRPr lang="en-US"/>
          </a:p>
        </p:txBody>
      </p:sp>
      <p:sp>
        <p:nvSpPr>
          <p:cNvPr id="4" name="Slide Number Placeholder 3">
            <a:extLst>
              <a:ext uri="{FF2B5EF4-FFF2-40B4-BE49-F238E27FC236}">
                <a16:creationId xmlns:a16="http://schemas.microsoft.com/office/drawing/2014/main" id="{E8A0A466-36E0-19BD-A056-2CB1F07BD010}"/>
              </a:ext>
            </a:extLst>
          </p:cNvPr>
          <p:cNvSpPr>
            <a:spLocks noGrp="1"/>
          </p:cNvSpPr>
          <p:nvPr>
            <p:ph type="sldNum" sz="quarter" idx="5"/>
          </p:nvPr>
        </p:nvSpPr>
        <p:spPr/>
        <p:txBody>
          <a:bodyPr/>
          <a:lstStyle/>
          <a:p>
            <a:fld id="{A09BE581-5D80-4636-BD54-CC15F89E7F11}" type="slidenum">
              <a:rPr lang="en-US" smtClean="0"/>
              <a:t>10</a:t>
            </a:fld>
            <a:endParaRPr lang="en-US"/>
          </a:p>
        </p:txBody>
      </p:sp>
    </p:spTree>
    <p:extLst>
      <p:ext uri="{BB962C8B-B14F-4D97-AF65-F5344CB8AC3E}">
        <p14:creationId xmlns:p14="http://schemas.microsoft.com/office/powerpoint/2010/main" val="261497424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i="0">
              <a:solidFill>
                <a:srgbClr val="32363A"/>
              </a:solidFill>
              <a:effectLst/>
              <a:latin typeface="72"/>
            </a:endParaRPr>
          </a:p>
        </p:txBody>
      </p:sp>
      <p:sp>
        <p:nvSpPr>
          <p:cNvPr id="4" name="Slide Number Placeholder 3"/>
          <p:cNvSpPr>
            <a:spLocks noGrp="1"/>
          </p:cNvSpPr>
          <p:nvPr>
            <p:ph type="sldNum" sz="quarter" idx="5"/>
          </p:nvPr>
        </p:nvSpPr>
        <p:spPr/>
        <p:txBody>
          <a:bodyPr/>
          <a:lstStyle/>
          <a:p>
            <a:fld id="{A09BE581-5D80-4636-BD54-CC15F89E7F11}" type="slidenum">
              <a:rPr lang="en-US" smtClean="0"/>
              <a:t>11</a:t>
            </a:fld>
            <a:endParaRPr lang="en-US"/>
          </a:p>
        </p:txBody>
      </p:sp>
    </p:spTree>
    <p:extLst>
      <p:ext uri="{BB962C8B-B14F-4D97-AF65-F5344CB8AC3E}">
        <p14:creationId xmlns:p14="http://schemas.microsoft.com/office/powerpoint/2010/main" val="3458777266"/>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4500">
                <a:solidFill>
                  <a:schemeClr val="tx1"/>
                </a:solidFill>
              </a:defRPr>
            </a:lvl1pPr>
          </a:lstStyle>
          <a:p>
            <a:r>
              <a:rPr lang="en-US"/>
              <a:t>Click to edit Master title style</a:t>
            </a:r>
          </a:p>
        </p:txBody>
      </p:sp>
      <p:sp>
        <p:nvSpPr>
          <p:cNvPr id="3" name="Subtitle 2"/>
          <p:cNvSpPr>
            <a:spLocks noGrp="1"/>
          </p:cNvSpPr>
          <p:nvPr>
            <p:ph type="subTitle" idx="1"/>
          </p:nvPr>
        </p:nvSpPr>
        <p:spPr>
          <a:xfrm>
            <a:off x="1143000" y="3602038"/>
            <a:ext cx="6858000" cy="165576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p>
        </p:txBody>
      </p:sp>
      <p:sp>
        <p:nvSpPr>
          <p:cNvPr id="4" name="Date Placeholder 3"/>
          <p:cNvSpPr>
            <a:spLocks noGrp="1"/>
          </p:cNvSpPr>
          <p:nvPr>
            <p:ph type="dt" sz="half" idx="10"/>
          </p:nvPr>
        </p:nvSpPr>
        <p:spPr>
          <a:xfrm>
            <a:off x="60081" y="6244984"/>
            <a:ext cx="2057400" cy="365125"/>
          </a:xfrm>
        </p:spPr>
        <p:txBody>
          <a:bodyPr/>
          <a:lstStyle/>
          <a:p>
            <a:fld id="{BE4B41FD-D06B-EA42-A3A7-3BA69B7CF81B}" type="datetimeFigureOut">
              <a:rPr lang="en-US" smtClean="0"/>
              <a:t>6/13/2025</a:t>
            </a:fld>
            <a:endParaRPr lang="en-US"/>
          </a:p>
        </p:txBody>
      </p:sp>
      <p:sp>
        <p:nvSpPr>
          <p:cNvPr id="5" name="Footer Placeholder 4"/>
          <p:cNvSpPr>
            <a:spLocks noGrp="1"/>
          </p:cNvSpPr>
          <p:nvPr>
            <p:ph type="ftr" sz="quarter" idx="11"/>
          </p:nvPr>
        </p:nvSpPr>
        <p:spPr>
          <a:xfrm>
            <a:off x="3028950" y="6244984"/>
            <a:ext cx="3086100" cy="365125"/>
          </a:xfrm>
        </p:spPr>
        <p:txBody>
          <a:bodyPr/>
          <a:lstStyle/>
          <a:p>
            <a:endParaRPr lang="en-US"/>
          </a:p>
        </p:txBody>
      </p:sp>
      <p:sp>
        <p:nvSpPr>
          <p:cNvPr id="6" name="Slide Number Placeholder 5"/>
          <p:cNvSpPr>
            <a:spLocks noGrp="1"/>
          </p:cNvSpPr>
          <p:nvPr>
            <p:ph type="sldNum" sz="quarter" idx="12"/>
          </p:nvPr>
        </p:nvSpPr>
        <p:spPr>
          <a:xfrm>
            <a:off x="6972300" y="6244984"/>
            <a:ext cx="2057400" cy="365125"/>
          </a:xfrm>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39088578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E4B41FD-D06B-EA42-A3A7-3BA69B7CF81B}" type="datetimeFigureOut">
              <a:rPr lang="en-US" smtClean="0"/>
              <a:t>6/13/2025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311417416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41"/>
            <a:ext cx="7886700" cy="2852737"/>
          </a:xfrm>
        </p:spPr>
        <p:txBody>
          <a:bodyPr anchor="b"/>
          <a:lstStyle>
            <a:lvl1pPr>
              <a:defRPr sz="4500">
                <a:solidFill>
                  <a:schemeClr val="tx1"/>
                </a:solidFill>
              </a:defRPr>
            </a:lvl1pPr>
          </a:lstStyle>
          <a:p>
            <a:r>
              <a:rPr lang="en-US"/>
              <a:t>Click to edit Master title style</a:t>
            </a:r>
          </a:p>
        </p:txBody>
      </p:sp>
      <p:sp>
        <p:nvSpPr>
          <p:cNvPr id="3" name="Text Placeholder 2"/>
          <p:cNvSpPr>
            <a:spLocks noGrp="1"/>
          </p:cNvSpPr>
          <p:nvPr>
            <p:ph type="body" idx="1"/>
          </p:nvPr>
        </p:nvSpPr>
        <p:spPr>
          <a:xfrm>
            <a:off x="623888" y="4589466"/>
            <a:ext cx="7886700" cy="1500187"/>
          </a:xfrm>
        </p:spPr>
        <p:txBody>
          <a:bodyPr/>
          <a:lstStyle>
            <a:lvl1pPr marL="0" indent="0">
              <a:buNone/>
              <a:defRPr sz="1800">
                <a:solidFill>
                  <a:schemeClr val="tx1"/>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BE4B41FD-D06B-EA42-A3A7-3BA69B7CF81B}" type="datetimeFigureOut">
              <a:rPr lang="en-US" smtClean="0"/>
              <a:t>6/13/2025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28421496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28650" y="1825625"/>
            <a:ext cx="38862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29150" y="1825625"/>
            <a:ext cx="38862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BE4B41FD-D06B-EA42-A3A7-3BA69B7CF81B}" type="datetimeFigureOut">
              <a:rPr lang="en-US" smtClean="0"/>
              <a:t>6/13/2025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198039274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629842" y="252046"/>
            <a:ext cx="7347438" cy="1115890"/>
          </a:xfrm>
        </p:spPr>
        <p:txBody>
          <a:bodyPr/>
          <a:lstStyle/>
          <a:p>
            <a:r>
              <a:rPr lang="en-US"/>
              <a:t>Click to edit Master title style</a:t>
            </a:r>
          </a:p>
        </p:txBody>
      </p:sp>
      <p:sp>
        <p:nvSpPr>
          <p:cNvPr id="3" name="Text Placeholder 2"/>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1"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4629151" y="2505075"/>
            <a:ext cx="3887391"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BE4B41FD-D06B-EA42-A3A7-3BA69B7CF81B}" type="datetimeFigureOut">
              <a:rPr lang="en-US" smtClean="0"/>
              <a:t>6/13/2025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301279631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BE4B41FD-D06B-EA42-A3A7-3BA69B7CF81B}" type="datetimeFigureOut">
              <a:rPr lang="en-US" smtClean="0"/>
              <a:t>6/13/2025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227710607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E4B41FD-D06B-EA42-A3A7-3BA69B7CF81B}" type="datetimeFigureOut">
              <a:rPr lang="en-US" smtClean="0"/>
              <a:t>6/13/2025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312974835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8650" y="1565032"/>
            <a:ext cx="2949178" cy="973015"/>
          </a:xfrm>
        </p:spPr>
        <p:txBody>
          <a:bodyPr anchor="b">
            <a:normAutofit/>
          </a:bodyPr>
          <a:lstStyle>
            <a:lvl1pPr>
              <a:defRPr sz="2100">
                <a:solidFill>
                  <a:schemeClr val="tx1"/>
                </a:solidFill>
              </a:defRPr>
            </a:lvl1pPr>
          </a:lstStyle>
          <a:p>
            <a:r>
              <a:rPr lang="en-US"/>
              <a:t>Click to edit Master title style</a:t>
            </a:r>
          </a:p>
        </p:txBody>
      </p:sp>
      <p:sp>
        <p:nvSpPr>
          <p:cNvPr id="3" name="Content Placeholder 2"/>
          <p:cNvSpPr>
            <a:spLocks noGrp="1"/>
          </p:cNvSpPr>
          <p:nvPr>
            <p:ph idx="1"/>
          </p:nvPr>
        </p:nvSpPr>
        <p:spPr>
          <a:xfrm>
            <a:off x="3887391" y="1565032"/>
            <a:ext cx="4629150" cy="4296021"/>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29841" y="2637692"/>
            <a:ext cx="2949178" cy="3231296"/>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fld id="{BE4B41FD-D06B-EA42-A3A7-3BA69B7CF81B}" type="datetimeFigureOut">
              <a:rPr lang="en-US" smtClean="0"/>
              <a:t>6/13/2025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253991999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1565031"/>
            <a:ext cx="2949178" cy="803030"/>
          </a:xfrm>
        </p:spPr>
        <p:txBody>
          <a:bodyPr anchor="b">
            <a:noAutofit/>
          </a:bodyPr>
          <a:lstStyle>
            <a:lvl1pPr>
              <a:defRPr sz="2100">
                <a:solidFill>
                  <a:schemeClr val="tx1"/>
                </a:solidFill>
              </a:defRPr>
            </a:lvl1pPr>
          </a:lstStyle>
          <a:p>
            <a:r>
              <a:rPr lang="en-US"/>
              <a:t>Click to edit Master title style</a:t>
            </a:r>
          </a:p>
        </p:txBody>
      </p:sp>
      <p:sp>
        <p:nvSpPr>
          <p:cNvPr id="3" name="Picture Placeholder 2"/>
          <p:cNvSpPr>
            <a:spLocks noGrp="1" noChangeAspect="1"/>
          </p:cNvSpPr>
          <p:nvPr>
            <p:ph type="pic" idx="1"/>
          </p:nvPr>
        </p:nvSpPr>
        <p:spPr>
          <a:xfrm>
            <a:off x="3887391" y="1565031"/>
            <a:ext cx="4629150" cy="4296020"/>
          </a:xfrm>
          <a:noFill/>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a:t>Click icon to add picture</a:t>
            </a:r>
          </a:p>
        </p:txBody>
      </p:sp>
      <p:sp>
        <p:nvSpPr>
          <p:cNvPr id="4" name="Text Placeholder 3"/>
          <p:cNvSpPr>
            <a:spLocks noGrp="1"/>
          </p:cNvSpPr>
          <p:nvPr>
            <p:ph type="body" sz="half" idx="2"/>
          </p:nvPr>
        </p:nvSpPr>
        <p:spPr>
          <a:xfrm>
            <a:off x="629841" y="2491154"/>
            <a:ext cx="2949178" cy="3377834"/>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fld id="{BE4B41FD-D06B-EA42-A3A7-3BA69B7CF81B}" type="datetimeFigureOut">
              <a:rPr lang="en-US" smtClean="0"/>
              <a:t>6/13/2025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115173536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E4B41FD-D06B-EA42-A3A7-3BA69B7CF81B}" type="datetimeFigureOut">
              <a:rPr lang="en-US" smtClean="0"/>
              <a:t>6/13/2025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40676298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965707" y="1652952"/>
            <a:ext cx="1971675" cy="4524010"/>
          </a:xfrm>
        </p:spPr>
        <p:txBody>
          <a:bodyPr vert="eaVert"/>
          <a:lstStyle>
            <a:lvl1pPr>
              <a:defRPr>
                <a:solidFill>
                  <a:schemeClr val="bg1"/>
                </a:solidFill>
              </a:defRPr>
            </a:lvl1pPr>
          </a:lstStyle>
          <a:p>
            <a:r>
              <a:rPr lang="en-US"/>
              <a:t>Click to edit Master title style</a:t>
            </a:r>
          </a:p>
        </p:txBody>
      </p:sp>
      <p:sp>
        <p:nvSpPr>
          <p:cNvPr id="3" name="Vertical Text Placeholder 2"/>
          <p:cNvSpPr>
            <a:spLocks noGrp="1"/>
          </p:cNvSpPr>
          <p:nvPr>
            <p:ph type="body" orient="vert" idx="1"/>
          </p:nvPr>
        </p:nvSpPr>
        <p:spPr>
          <a:xfrm>
            <a:off x="628651" y="1652955"/>
            <a:ext cx="6164873" cy="4524009"/>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E4B41FD-D06B-EA42-A3A7-3BA69B7CF81B}" type="datetimeFigureOut">
              <a:rPr lang="en-US" smtClean="0"/>
              <a:t>6/13/2025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1977278-7687-3448-A6B0-227CFE0C97B6}" type="slidenum">
              <a:rPr lang="en-US" smtClean="0"/>
              <a:t>‹#›</a:t>
            </a:fld>
            <a:endParaRPr lang="en-US"/>
          </a:p>
        </p:txBody>
      </p:sp>
    </p:spTree>
    <p:extLst>
      <p:ext uri="{BB962C8B-B14F-4D97-AF65-F5344CB8AC3E}">
        <p14:creationId xmlns:p14="http://schemas.microsoft.com/office/powerpoint/2010/main" val="942980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1" y="48605"/>
            <a:ext cx="7202365" cy="1325563"/>
          </a:xfrm>
          <a:prstGeom prst="rect">
            <a:avLst/>
          </a:prstGeom>
        </p:spPr>
        <p:txBody>
          <a:bodyPr vert="horz" lIns="91440" tIns="45720" rIns="91440" bIns="45720" rtlCol="0" anchor="b">
            <a:normAutofit/>
          </a:bodyPr>
          <a:lstStyle/>
          <a:p>
            <a:r>
              <a:rPr lang="en-US"/>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28650" y="6356353"/>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BE4B41FD-D06B-EA42-A3A7-3BA69B7CF81B}" type="datetimeFigureOut">
              <a:rPr lang="en-US" smtClean="0"/>
              <a:t>6/13/2025</a:t>
            </a:fld>
            <a:endParaRPr lang="en-US"/>
          </a:p>
        </p:txBody>
      </p:sp>
      <p:sp>
        <p:nvSpPr>
          <p:cNvPr id="5" name="Footer Placeholder 4"/>
          <p:cNvSpPr>
            <a:spLocks noGrp="1"/>
          </p:cNvSpPr>
          <p:nvPr>
            <p:ph type="ftr" sz="quarter" idx="3"/>
          </p:nvPr>
        </p:nvSpPr>
        <p:spPr>
          <a:xfrm>
            <a:off x="3028950" y="6356353"/>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457950" y="6356353"/>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01977278-7687-3448-A6B0-227CFE0C97B6}" type="slidenum">
              <a:rPr lang="en-US" smtClean="0"/>
              <a:t>‹#›</a:t>
            </a:fld>
            <a:endParaRPr lang="en-US"/>
          </a:p>
        </p:txBody>
      </p:sp>
    </p:spTree>
    <p:extLst>
      <p:ext uri="{BB962C8B-B14F-4D97-AF65-F5344CB8AC3E}">
        <p14:creationId xmlns:p14="http://schemas.microsoft.com/office/powerpoint/2010/main" val="389695520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685800" rtl="0" eaLnBrk="1" latinLnBrk="0" hangingPunct="1">
        <a:lnSpc>
          <a:spcPct val="90000"/>
        </a:lnSpc>
        <a:spcBef>
          <a:spcPct val="0"/>
        </a:spcBef>
        <a:buNone/>
        <a:defRPr sz="3000" kern="1200">
          <a:solidFill>
            <a:schemeClr val="bg1"/>
          </a:solidFill>
          <a:latin typeface="Proxima Nova" panose="02000506030000020004"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Proxima Nova" panose="02000506030000020004"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Proxima Nova" panose="02000506030000020004"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Proxima Nova" panose="02000506030000020004"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Proxima Nova" panose="02000506030000020004"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Proxima Nova" panose="02000506030000020004"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s://www.naceweb.org/docs/default-source/default-document-library/2024/resources/nace-career-readiness-competencies-revised-apr-2024.pdf?sfvrsn=1e695024_6"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hyperlink" Target="mailto:rriel@towson.edu"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C4E5DC-F785-3C44-8D74-72C83B9903DC}"/>
              </a:ext>
            </a:extLst>
          </p:cNvPr>
          <p:cNvSpPr>
            <a:spLocks noGrp="1"/>
          </p:cNvSpPr>
          <p:nvPr>
            <p:ph type="ctrTitle"/>
          </p:nvPr>
        </p:nvSpPr>
        <p:spPr>
          <a:xfrm>
            <a:off x="685800" y="1688662"/>
            <a:ext cx="7772400" cy="2387600"/>
          </a:xfrm>
        </p:spPr>
        <p:txBody>
          <a:bodyPr>
            <a:normAutofit/>
          </a:bodyPr>
          <a:lstStyle/>
          <a:p>
            <a:r>
              <a:rPr lang="en-US" sz="5400">
                <a:latin typeface="Proxima Nova Semibold" panose="02000506030000020004" pitchFamily="2" charset="0"/>
              </a:rPr>
              <a:t>Career Communities Micro-Grant Award Guidelines</a:t>
            </a:r>
          </a:p>
        </p:txBody>
      </p:sp>
    </p:spTree>
    <p:extLst>
      <p:ext uri="{BB962C8B-B14F-4D97-AF65-F5344CB8AC3E}">
        <p14:creationId xmlns:p14="http://schemas.microsoft.com/office/powerpoint/2010/main" val="165096245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Career Communities Micro-Grant </a:t>
            </a:r>
            <a:br>
              <a:rPr lang="en-US"/>
            </a:br>
            <a:r>
              <a:rPr lang="en-US"/>
              <a:t>Application Timeline</a:t>
            </a:r>
          </a:p>
        </p:txBody>
      </p:sp>
      <p:sp>
        <p:nvSpPr>
          <p:cNvPr id="3" name="Content Placeholder 2"/>
          <p:cNvSpPr>
            <a:spLocks noGrp="1"/>
          </p:cNvSpPr>
          <p:nvPr>
            <p:ph idx="1"/>
          </p:nvPr>
        </p:nvSpPr>
        <p:spPr>
          <a:xfrm>
            <a:off x="628650" y="1739892"/>
            <a:ext cx="8353985" cy="4644130"/>
          </a:xfrm>
        </p:spPr>
        <p:txBody>
          <a:bodyPr>
            <a:normAutofit/>
          </a:bodyPr>
          <a:lstStyle/>
          <a:p>
            <a:r>
              <a:rPr lang="en-US" sz="2400" b="1"/>
              <a:t>June 16 - Initial call for Academic Year 25-26 proposals</a:t>
            </a:r>
          </a:p>
          <a:p>
            <a:r>
              <a:rPr lang="en-US" sz="2400" b="1"/>
              <a:t>August 1 – Priority Deadline</a:t>
            </a:r>
            <a:endParaRPr lang="en-US" sz="2400"/>
          </a:p>
          <a:p>
            <a:r>
              <a:rPr lang="en-US" sz="2400" b="1" i="0">
                <a:solidFill>
                  <a:srgbClr val="000000"/>
                </a:solidFill>
                <a:effectLst/>
                <a:latin typeface="Aptos"/>
              </a:rPr>
              <a:t>June 16 – September 30 – Application Period</a:t>
            </a:r>
            <a:r>
              <a:rPr lang="en-US" sz="2400" b="0" i="0">
                <a:solidFill>
                  <a:srgbClr val="000000"/>
                </a:solidFill>
                <a:effectLst/>
                <a:latin typeface="Aptos"/>
              </a:rPr>
              <a:t> </a:t>
            </a:r>
            <a:endParaRPr lang="en-US" sz="2400" b="1"/>
          </a:p>
          <a:p>
            <a:r>
              <a:rPr lang="en-US" sz="2400"/>
              <a:t>May request up to $500</a:t>
            </a:r>
          </a:p>
          <a:p>
            <a:r>
              <a:rPr lang="en-US" sz="2400"/>
              <a:t>Grant Program Period: Fall 2025 or Spring 2026</a:t>
            </a:r>
          </a:p>
        </p:txBody>
      </p:sp>
      <p:sp>
        <p:nvSpPr>
          <p:cNvPr id="6" name="Arrow: Chevron 5">
            <a:extLst>
              <a:ext uri="{FF2B5EF4-FFF2-40B4-BE49-F238E27FC236}">
                <a16:creationId xmlns:a16="http://schemas.microsoft.com/office/drawing/2014/main" id="{9F4FA183-4A03-2BFF-B259-C445DF27CF04}"/>
              </a:ext>
            </a:extLst>
          </p:cNvPr>
          <p:cNvSpPr/>
          <p:nvPr/>
        </p:nvSpPr>
        <p:spPr>
          <a:xfrm>
            <a:off x="1440750" y="4595489"/>
            <a:ext cx="3875714" cy="1057013"/>
          </a:xfrm>
          <a:prstGeom prst="chevr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b="1">
                <a:solidFill>
                  <a:schemeClr val="tx1"/>
                </a:solidFill>
                <a:latin typeface="Proxima Nova" panose="02000506030000020004" pitchFamily="2" charset="0"/>
              </a:rPr>
              <a:t>Application Instructions and Form are located at</a:t>
            </a:r>
          </a:p>
        </p:txBody>
      </p:sp>
      <p:pic>
        <p:nvPicPr>
          <p:cNvPr id="4" name="Picture 3" descr="A qr code on a white background&#10;&#10;AI-generated content may be incorrect.">
            <a:extLst>
              <a:ext uri="{FF2B5EF4-FFF2-40B4-BE49-F238E27FC236}">
                <a16:creationId xmlns:a16="http://schemas.microsoft.com/office/drawing/2014/main" id="{B06B65AE-FD31-F96E-74F0-905CA741985C}"/>
              </a:ext>
            </a:extLst>
          </p:cNvPr>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536484" y="4188192"/>
            <a:ext cx="1937999" cy="1937999"/>
          </a:xfrm>
          <a:prstGeom prst="rect">
            <a:avLst/>
          </a:prstGeom>
          <a:noFill/>
          <a:ln>
            <a:noFill/>
          </a:ln>
        </p:spPr>
      </p:pic>
    </p:spTree>
    <p:extLst>
      <p:ext uri="{BB962C8B-B14F-4D97-AF65-F5344CB8AC3E}">
        <p14:creationId xmlns:p14="http://schemas.microsoft.com/office/powerpoint/2010/main" val="326559067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Career Communities Micro-Grant Background &amp; Eligibility</a:t>
            </a:r>
          </a:p>
        </p:txBody>
      </p:sp>
      <p:sp>
        <p:nvSpPr>
          <p:cNvPr id="3" name="Content Placeholder 2"/>
          <p:cNvSpPr>
            <a:spLocks noGrp="1"/>
          </p:cNvSpPr>
          <p:nvPr>
            <p:ph idx="1"/>
          </p:nvPr>
        </p:nvSpPr>
        <p:spPr>
          <a:xfrm>
            <a:off x="628650" y="1825624"/>
            <a:ext cx="7886700" cy="4743341"/>
          </a:xfrm>
        </p:spPr>
        <p:txBody>
          <a:bodyPr>
            <a:normAutofit/>
          </a:bodyPr>
          <a:lstStyle/>
          <a:p>
            <a:r>
              <a:rPr lang="en-US" sz="2000">
                <a:effectLst/>
                <a:ea typeface="Aptos"/>
                <a:cs typeface="Aptos"/>
              </a:rPr>
              <a:t>The Career Center will provide fiscal support for TU faculty, staff, and student organization led grant activities that demonstrate innovation, collaboration, and promotion of the Career Communities network.</a:t>
            </a:r>
            <a:endParaRPr lang="en-US" sz="2000">
              <a:effectLst/>
              <a:ea typeface="Times New Roman" panose="02020603050405020304" pitchFamily="18" charset="0"/>
            </a:endParaRPr>
          </a:p>
          <a:p>
            <a:r>
              <a:rPr lang="en-US" sz="2000" b="1"/>
              <a:t>Eligibility Criteria</a:t>
            </a:r>
          </a:p>
          <a:p>
            <a:pPr lvl="1"/>
            <a:r>
              <a:rPr lang="en-US" sz="2000"/>
              <a:t>Must be a faculty, staff, or student organization representative committed to intentionally strengthening Career Communities network and programming</a:t>
            </a:r>
          </a:p>
          <a:p>
            <a:pPr lvl="1"/>
            <a:r>
              <a:rPr lang="en-US" sz="2000"/>
              <a:t>Must submit a complete application that complies with the guidelines</a:t>
            </a:r>
          </a:p>
          <a:p>
            <a:pPr marL="342900" marR="0" lvl="0" indent="-342900" fontAlgn="base">
              <a:buFont typeface="Symbol" panose="05050102010706020507" pitchFamily="18" charset="2"/>
              <a:buChar char=""/>
            </a:pPr>
            <a:r>
              <a:rPr lang="en-US" sz="2000">
                <a:effectLst/>
                <a:ea typeface="Times New Roman" panose="02020603050405020304" pitchFamily="18" charset="0"/>
                <a:cs typeface="Segoe UI" panose="020B0502040204020203" pitchFamily="34" charset="0"/>
              </a:rPr>
              <a:t>Grant activities must emphasize one or more </a:t>
            </a:r>
            <a:r>
              <a:rPr lang="en-US" sz="2000" u="sng">
                <a:solidFill>
                  <a:srgbClr val="467886"/>
                </a:solidFill>
                <a:effectLst/>
                <a:ea typeface="Times New Roman" panose="02020603050405020304" pitchFamily="18" charset="0"/>
                <a:cs typeface="Segoe UI" panose="020B0502040204020203" pitchFamily="34" charset="0"/>
                <a:hlinkClick r:id="rId3"/>
              </a:rPr>
              <a:t>career-ready skills</a:t>
            </a:r>
            <a:r>
              <a:rPr lang="en-US" sz="2000">
                <a:effectLst/>
                <a:ea typeface="Times New Roman" panose="02020603050405020304" pitchFamily="18" charset="0"/>
              </a:rPr>
              <a:t>.</a:t>
            </a:r>
          </a:p>
          <a:p>
            <a:pPr marL="342900" marR="0" lvl="0" indent="-342900" fontAlgn="base">
              <a:buFont typeface="Symbol" panose="05050102010706020507" pitchFamily="18" charset="2"/>
              <a:buChar char=""/>
            </a:pPr>
            <a:r>
              <a:rPr lang="en-US" sz="2000">
                <a:effectLst/>
                <a:ea typeface="Times New Roman" panose="02020603050405020304" pitchFamily="18" charset="0"/>
                <a:cs typeface="Segoe UI" panose="020B0502040204020203" pitchFamily="34" charset="0"/>
              </a:rPr>
              <a:t>Proposals should clearly align with specific key programming priorities of TU Career Communities while focusing on knowledge, experiential learning, and career connections. </a:t>
            </a:r>
            <a:endParaRPr lang="en-US" sz="2000">
              <a:effectLst/>
              <a:ea typeface="Times New Roman" panose="02020603050405020304" pitchFamily="18" charset="0"/>
            </a:endParaRPr>
          </a:p>
        </p:txBody>
      </p:sp>
    </p:spTree>
    <p:extLst>
      <p:ext uri="{BB962C8B-B14F-4D97-AF65-F5344CB8AC3E}">
        <p14:creationId xmlns:p14="http://schemas.microsoft.com/office/powerpoint/2010/main" val="23422801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1C887BB-D931-D3C0-F922-83A9EA536057}"/>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43AD4C5-EBD5-8C57-45D9-F65021DA61FD}"/>
              </a:ext>
            </a:extLst>
          </p:cNvPr>
          <p:cNvSpPr>
            <a:spLocks noGrp="1"/>
          </p:cNvSpPr>
          <p:nvPr>
            <p:ph type="title"/>
          </p:nvPr>
        </p:nvSpPr>
        <p:spPr/>
        <p:txBody>
          <a:bodyPr/>
          <a:lstStyle/>
          <a:p>
            <a:r>
              <a:rPr lang="en-US"/>
              <a:t>Career Communities</a:t>
            </a:r>
            <a:br>
              <a:rPr lang="en-US"/>
            </a:br>
            <a:r>
              <a:rPr lang="en-US"/>
              <a:t>Key Programming Priorities</a:t>
            </a:r>
          </a:p>
        </p:txBody>
      </p:sp>
      <p:sp>
        <p:nvSpPr>
          <p:cNvPr id="3" name="Content Placeholder 2">
            <a:extLst>
              <a:ext uri="{FF2B5EF4-FFF2-40B4-BE49-F238E27FC236}">
                <a16:creationId xmlns:a16="http://schemas.microsoft.com/office/drawing/2014/main" id="{A82FCB2E-C77B-2359-7809-7E29CC1ECA30}"/>
              </a:ext>
            </a:extLst>
          </p:cNvPr>
          <p:cNvSpPr>
            <a:spLocks noGrp="1"/>
          </p:cNvSpPr>
          <p:nvPr>
            <p:ph idx="1"/>
          </p:nvPr>
        </p:nvSpPr>
        <p:spPr>
          <a:xfrm>
            <a:off x="628650" y="1825624"/>
            <a:ext cx="7886700" cy="4743341"/>
          </a:xfrm>
        </p:spPr>
        <p:txBody>
          <a:bodyPr>
            <a:normAutofit fontScale="92500" lnSpcReduction="20000"/>
          </a:bodyPr>
          <a:lstStyle/>
          <a:p>
            <a:pPr marL="342900" marR="0" lvl="0" indent="-342900" fontAlgn="base">
              <a:lnSpc>
                <a:spcPct val="115000"/>
              </a:lnSpc>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Increase the number and quality of career conversations on campus to help students understand career opportunities</a:t>
            </a:r>
            <a:endParaRPr lang="en-US" sz="2400" kern="100">
              <a:effectLst/>
              <a:latin typeface="Aptos" panose="02110004020202020204"/>
              <a:ea typeface="Aptos" panose="02110004020202020204"/>
              <a:cs typeface="Times New Roman" panose="02020603050405020304" pitchFamily="18" charset="0"/>
            </a:endParaRPr>
          </a:p>
          <a:p>
            <a:pPr marL="342900" marR="0" lvl="0" indent="-342900" fontAlgn="base">
              <a:lnSpc>
                <a:spcPct val="115000"/>
              </a:lnSpc>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Equip students, staff, and faculty with confidence and tools to weave</a:t>
            </a:r>
            <a:r>
              <a:rPr lang="en-US" sz="2400" kern="100">
                <a:effectLst/>
                <a:latin typeface="Aptos" panose="02110004020202020204"/>
                <a:ea typeface="Aptos" panose="02110004020202020204"/>
                <a:cs typeface="Times New Roman" panose="02020603050405020304" pitchFamily="18" charset="0"/>
              </a:rPr>
              <a:t> </a:t>
            </a: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career planning into everyday conversation and help students refine their career pathways</a:t>
            </a:r>
            <a:endParaRPr lang="en-US" sz="2400" kern="100">
              <a:effectLst/>
              <a:latin typeface="Aptos" panose="02110004020202020204"/>
              <a:ea typeface="Aptos" panose="02110004020202020204"/>
              <a:cs typeface="Times New Roman" panose="02020603050405020304" pitchFamily="18" charset="0"/>
            </a:endParaRPr>
          </a:p>
          <a:p>
            <a:pPr marL="342900" marR="0" lvl="0" indent="-342900" fontAlgn="base">
              <a:lnSpc>
                <a:spcPct val="115000"/>
              </a:lnSpc>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Provide tailored career ready skill-building opportunities to learn specific marketable and transferable skills</a:t>
            </a:r>
            <a:endParaRPr lang="en-US" sz="2400" kern="100">
              <a:effectLst/>
              <a:latin typeface="Aptos" panose="02110004020202020204"/>
              <a:ea typeface="Aptos" panose="02110004020202020204"/>
              <a:cs typeface="Times New Roman" panose="02020603050405020304" pitchFamily="18" charset="0"/>
            </a:endParaRPr>
          </a:p>
          <a:p>
            <a:pPr marL="342900" marR="0" lvl="0" indent="-342900" fontAlgn="base">
              <a:lnSpc>
                <a:spcPct val="115000"/>
              </a:lnSpc>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Increase effectiveness of career conversations by connecting academics to industry </a:t>
            </a:r>
            <a:endParaRPr lang="en-US" sz="2400" kern="100">
              <a:effectLst/>
              <a:latin typeface="Aptos" panose="02110004020202020204"/>
              <a:ea typeface="Aptos" panose="02110004020202020204"/>
              <a:cs typeface="Times New Roman" panose="02020603050405020304" pitchFamily="18" charset="0"/>
            </a:endParaRPr>
          </a:p>
          <a:p>
            <a:pPr marL="342900" marR="0" lvl="0" indent="-342900" fontAlgn="base">
              <a:lnSpc>
                <a:spcPct val="115000"/>
              </a:lnSpc>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Facilitate career advice from faculty and employers </a:t>
            </a:r>
            <a:endParaRPr lang="en-US" sz="2400" kern="100">
              <a:effectLst/>
              <a:latin typeface="Aptos" panose="02110004020202020204"/>
              <a:ea typeface="Aptos" panose="02110004020202020204"/>
              <a:cs typeface="Times New Roman" panose="02020603050405020304" pitchFamily="18" charset="0"/>
            </a:endParaRPr>
          </a:p>
          <a:p>
            <a:pPr marL="342900" marR="0" lvl="0" indent="-342900" fontAlgn="base">
              <a:lnSpc>
                <a:spcPct val="115000"/>
              </a:lnSpc>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Foster alumni connections and network with employers</a:t>
            </a:r>
            <a:endParaRPr lang="en-US" sz="2400" kern="100">
              <a:effectLst/>
              <a:latin typeface="Aptos" panose="02110004020202020204"/>
              <a:ea typeface="Aptos" panose="02110004020202020204"/>
              <a:cs typeface="Times New Roman" panose="02020603050405020304" pitchFamily="18" charset="0"/>
            </a:endParaRPr>
          </a:p>
          <a:p>
            <a:pPr marL="342900" marR="0" lvl="0" indent="-342900" fontAlgn="base">
              <a:lnSpc>
                <a:spcPct val="115000"/>
              </a:lnSpc>
              <a:spcAft>
                <a:spcPts val="800"/>
              </a:spcAft>
              <a:buFont typeface="+mj-lt"/>
              <a:buAutoNum type="arabicPeriod"/>
            </a:pPr>
            <a:r>
              <a:rPr lang="en-US" sz="2400" kern="100">
                <a:solidFill>
                  <a:srgbClr val="000000"/>
                </a:solidFill>
                <a:effectLst/>
                <a:latin typeface="Aptos" panose="02110004020202020204"/>
                <a:ea typeface="Segoe UI" panose="020B0502040204020203" pitchFamily="34" charset="0"/>
                <a:cs typeface="Segoe UI" panose="020B0502040204020203" pitchFamily="34" charset="0"/>
              </a:rPr>
              <a:t>Promote jobs and encourage internships related to career goals </a:t>
            </a:r>
            <a:endParaRPr lang="en-US" sz="2400" kern="100">
              <a:effectLst/>
              <a:latin typeface="Aptos" panose="02110004020202020204"/>
              <a:ea typeface="Aptos" panose="02110004020202020204"/>
              <a:cs typeface="Times New Roman" panose="02020603050405020304" pitchFamily="18" charset="0"/>
            </a:endParaRPr>
          </a:p>
        </p:txBody>
      </p:sp>
    </p:spTree>
    <p:extLst>
      <p:ext uri="{BB962C8B-B14F-4D97-AF65-F5344CB8AC3E}">
        <p14:creationId xmlns:p14="http://schemas.microsoft.com/office/powerpoint/2010/main" val="76478014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B5EC313-0F05-B2A0-7FFC-10F58FCB6A1E}"/>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5547D87-AC06-BBC4-B3F1-CABF1AAD3E98}"/>
              </a:ext>
            </a:extLst>
          </p:cNvPr>
          <p:cNvSpPr>
            <a:spLocks noGrp="1"/>
          </p:cNvSpPr>
          <p:nvPr>
            <p:ph type="title"/>
          </p:nvPr>
        </p:nvSpPr>
        <p:spPr/>
        <p:txBody>
          <a:bodyPr/>
          <a:lstStyle/>
          <a:p>
            <a:r>
              <a:rPr lang="en-US"/>
              <a:t>Career Communities</a:t>
            </a:r>
            <a:br>
              <a:rPr lang="en-US"/>
            </a:br>
            <a:r>
              <a:rPr lang="en-US"/>
              <a:t>Grant Requirements</a:t>
            </a:r>
          </a:p>
        </p:txBody>
      </p:sp>
      <p:sp>
        <p:nvSpPr>
          <p:cNvPr id="3" name="Content Placeholder 2">
            <a:extLst>
              <a:ext uri="{FF2B5EF4-FFF2-40B4-BE49-F238E27FC236}">
                <a16:creationId xmlns:a16="http://schemas.microsoft.com/office/drawing/2014/main" id="{39B79249-7C69-ADD0-D274-0020DE02C990}"/>
              </a:ext>
            </a:extLst>
          </p:cNvPr>
          <p:cNvSpPr>
            <a:spLocks noGrp="1"/>
          </p:cNvSpPr>
          <p:nvPr>
            <p:ph idx="1"/>
          </p:nvPr>
        </p:nvSpPr>
        <p:spPr>
          <a:xfrm>
            <a:off x="628650" y="1538241"/>
            <a:ext cx="8123464" cy="4743341"/>
          </a:xfrm>
        </p:spPr>
        <p:txBody>
          <a:bodyPr>
            <a:noAutofit/>
          </a:bodyPr>
          <a:lstStyle/>
          <a:p>
            <a:pPr marL="0" marR="375920">
              <a:lnSpc>
                <a:spcPct val="115000"/>
              </a:lnSpc>
              <a:spcAft>
                <a:spcPts val="800"/>
              </a:spcAft>
              <a:buNone/>
            </a:pPr>
            <a:r>
              <a:rPr lang="en-US" sz="1800" b="1" kern="100" spc="-20">
                <a:effectLst/>
                <a:latin typeface="Aptos" panose="02110004020202020204"/>
                <a:ea typeface="Aptos" panose="02110004020202020204"/>
                <a:cs typeface="Times New Roman" panose="02020603050405020304" pitchFamily="18" charset="0"/>
              </a:rPr>
              <a:t>Award recipients must agree and will be required to:</a:t>
            </a:r>
            <a:endParaRPr lang="en-US" sz="1800" b="1" kern="100">
              <a:effectLst/>
              <a:latin typeface="Aptos" panose="02110004020202020204"/>
              <a:ea typeface="Aptos" panose="02110004020202020204"/>
              <a:cs typeface="Times New Roman" panose="02020603050405020304" pitchFamily="18" charset="0"/>
            </a:endParaRPr>
          </a:p>
          <a:p>
            <a:pPr marR="375920" lvl="0">
              <a:lnSpc>
                <a:spcPct val="115000"/>
              </a:lnSpc>
              <a:buFont typeface="Wingdings" panose="05000000000000000000" pitchFamily="2" charset="2"/>
              <a:buChar char="q"/>
            </a:pPr>
            <a:r>
              <a:rPr lang="en-US" sz="1800" kern="100">
                <a:effectLst/>
                <a:latin typeface="Aptos" panose="02110004020202020204"/>
                <a:ea typeface="Times New Roman" panose="02020603050405020304" pitchFamily="18" charset="0"/>
                <a:cs typeface="Segoe UI" panose="020B0502040204020203" pitchFamily="34" charset="0"/>
              </a:rPr>
              <a:t> Communicate in all marketing and reporting materials and at the program site: </a:t>
            </a:r>
            <a:r>
              <a:rPr lang="en-US" sz="1800" i="1" kern="100">
                <a:effectLst/>
                <a:latin typeface="Aptos" panose="02110004020202020204"/>
                <a:ea typeface="Times New Roman" panose="02020603050405020304" pitchFamily="18" charset="0"/>
                <a:cs typeface="Segoe UI" panose="020B0502040204020203" pitchFamily="34" charset="0"/>
              </a:rPr>
              <a:t>"This Career Communities Program is made possible by the support of the TU Career Center"</a:t>
            </a:r>
            <a:r>
              <a:rPr lang="en-US" sz="1800" b="1" kern="100">
                <a:effectLst/>
                <a:latin typeface="Aptos" panose="02110004020202020204"/>
                <a:ea typeface="Times New Roman" panose="02020603050405020304" pitchFamily="18" charset="0"/>
                <a:cs typeface="Segoe UI" panose="020B0502040204020203" pitchFamily="34" charset="0"/>
              </a:rPr>
              <a:t> </a:t>
            </a:r>
            <a:endParaRPr lang="en-US" sz="1800" kern="100">
              <a:effectLst/>
              <a:latin typeface="Aptos" panose="02110004020202020204"/>
              <a:ea typeface="Aptos" panose="02110004020202020204"/>
              <a:cs typeface="Times New Roman" panose="02020603050405020304" pitchFamily="18" charset="0"/>
            </a:endParaRPr>
          </a:p>
          <a:p>
            <a:pPr marR="375920" lvl="0">
              <a:lnSpc>
                <a:spcPct val="115000"/>
              </a:lnSpc>
              <a:buFont typeface="Wingdings" panose="05000000000000000000" pitchFamily="2" charset="2"/>
              <a:buChar char="q"/>
            </a:pPr>
            <a:r>
              <a:rPr lang="en-US" sz="1800" kern="100">
                <a:effectLst/>
                <a:latin typeface="Aptos" panose="02110004020202020204"/>
                <a:ea typeface="Aptos" panose="02110004020202020204"/>
                <a:cs typeface="Times New Roman" panose="02020603050405020304" pitchFamily="18" charset="0"/>
              </a:rPr>
              <a:t> Share grant program photos and related media posts</a:t>
            </a:r>
          </a:p>
          <a:p>
            <a:pPr marR="375920" lvl="0">
              <a:lnSpc>
                <a:spcPct val="115000"/>
              </a:lnSpc>
              <a:buFont typeface="Wingdings" panose="05000000000000000000" pitchFamily="2" charset="2"/>
              <a:buChar char="q"/>
            </a:pPr>
            <a:r>
              <a:rPr lang="en-US" sz="1800" kern="100">
                <a:effectLst/>
                <a:latin typeface="Aptos" panose="02110004020202020204"/>
                <a:ea typeface="Aptos" panose="02110004020202020204"/>
                <a:cs typeface="Times New Roman" panose="02020603050405020304" pitchFamily="18" charset="0"/>
              </a:rPr>
              <a:t> Track and submit program participant attendance sheets, including students TU ID numbers</a:t>
            </a:r>
          </a:p>
          <a:p>
            <a:pPr marR="375920" lvl="0">
              <a:lnSpc>
                <a:spcPct val="115000"/>
              </a:lnSpc>
              <a:buFont typeface="Wingdings" panose="05000000000000000000" pitchFamily="2" charset="2"/>
              <a:buChar char="q"/>
            </a:pPr>
            <a:r>
              <a:rPr lang="en-US" sz="1800" kern="100">
                <a:effectLst/>
                <a:latin typeface="Aptos" panose="02110004020202020204"/>
                <a:ea typeface="Aptos" panose="02110004020202020204"/>
                <a:cs typeface="Times New Roman" panose="02020603050405020304" pitchFamily="18" charset="0"/>
              </a:rPr>
              <a:t> Complete a TU Career Center post-grant survey</a:t>
            </a:r>
          </a:p>
          <a:p>
            <a:pPr marR="375920" lvl="0">
              <a:lnSpc>
                <a:spcPct val="115000"/>
              </a:lnSpc>
              <a:buFont typeface="Wingdings" panose="05000000000000000000" pitchFamily="2" charset="2"/>
              <a:buChar char="q"/>
            </a:pPr>
            <a:r>
              <a:rPr lang="en-US" sz="1800" kern="100" spc="-20">
                <a:effectLst/>
                <a:latin typeface="Aptos" panose="02110004020202020204"/>
                <a:ea typeface="Aptos" panose="02110004020202020204"/>
                <a:cs typeface="Times New Roman" panose="02020603050405020304" pitchFamily="18" charset="0"/>
              </a:rPr>
              <a:t> Submit final summary report materials no later than 3 weeks of completion of the funded program activity. </a:t>
            </a:r>
            <a:endParaRPr lang="en-US" sz="1800" kern="100">
              <a:effectLst/>
              <a:latin typeface="Aptos" panose="02110004020202020204"/>
              <a:ea typeface="Aptos" panose="02110004020202020204"/>
              <a:cs typeface="Times New Roman" panose="02020603050405020304" pitchFamily="18" charset="0"/>
            </a:endParaRPr>
          </a:p>
          <a:p>
            <a:pPr marL="742950" marR="375920" lvl="1" indent="-285750">
              <a:lnSpc>
                <a:spcPct val="115000"/>
              </a:lnSpc>
            </a:pPr>
            <a:r>
              <a:rPr lang="en-US" kern="100">
                <a:effectLst/>
                <a:latin typeface="Aptos" panose="02110004020202020204"/>
                <a:ea typeface="Aptos" panose="02110004020202020204"/>
                <a:cs typeface="Times New Roman" panose="02020603050405020304" pitchFamily="18" charset="0"/>
              </a:rPr>
              <a:t>The final report must include a brief reflection component highlighting career learning outcomes and career communities’ impact of the grant.  </a:t>
            </a:r>
          </a:p>
          <a:p>
            <a:pPr marL="742950" marR="375920" lvl="1" indent="-285750">
              <a:lnSpc>
                <a:spcPct val="115000"/>
              </a:lnSpc>
              <a:spcAft>
                <a:spcPts val="800"/>
              </a:spcAft>
            </a:pPr>
            <a:r>
              <a:rPr lang="en-US" kern="100">
                <a:effectLst/>
                <a:latin typeface="Aptos" panose="02110004020202020204"/>
                <a:ea typeface="Aptos" panose="02110004020202020204"/>
                <a:cs typeface="Times New Roman" panose="02020603050405020304" pitchFamily="18" charset="0"/>
              </a:rPr>
              <a:t>The format and delivery date of the report will be decided and specified on the post-award checklist.</a:t>
            </a:r>
          </a:p>
        </p:txBody>
      </p:sp>
    </p:spTree>
    <p:extLst>
      <p:ext uri="{BB962C8B-B14F-4D97-AF65-F5344CB8AC3E}">
        <p14:creationId xmlns:p14="http://schemas.microsoft.com/office/powerpoint/2010/main" val="6345896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Career Communities Micro-Grant</a:t>
            </a:r>
            <a:br>
              <a:rPr lang="en-US"/>
            </a:br>
            <a:r>
              <a:rPr lang="en-US"/>
              <a:t>Proposal Format</a:t>
            </a:r>
          </a:p>
        </p:txBody>
      </p:sp>
      <p:sp>
        <p:nvSpPr>
          <p:cNvPr id="3" name="Content Placeholder 2"/>
          <p:cNvSpPr>
            <a:spLocks noGrp="1"/>
          </p:cNvSpPr>
          <p:nvPr>
            <p:ph idx="1"/>
          </p:nvPr>
        </p:nvSpPr>
        <p:spPr>
          <a:xfrm>
            <a:off x="995645" y="1873125"/>
            <a:ext cx="7152709" cy="4575175"/>
          </a:xfrm>
        </p:spPr>
        <p:txBody>
          <a:bodyPr>
            <a:noAutofit/>
          </a:bodyPr>
          <a:lstStyle/>
          <a:p>
            <a:pPr marL="0" indent="0">
              <a:buNone/>
            </a:pPr>
            <a:r>
              <a:rPr lang="en-US" sz="2400" b="1"/>
              <a:t>Online Application Form includes three sections:</a:t>
            </a:r>
          </a:p>
          <a:p>
            <a:pPr marL="457200" indent="-457200">
              <a:buFont typeface="+mj-lt"/>
              <a:buAutoNum type="arabicPeriod"/>
            </a:pPr>
            <a:r>
              <a:rPr lang="en-US" sz="2400" b="1"/>
              <a:t>Applicant Information</a:t>
            </a:r>
          </a:p>
          <a:p>
            <a:pPr marL="457200" indent="-457200">
              <a:buFont typeface="+mj-lt"/>
              <a:buAutoNum type="arabicPeriod"/>
            </a:pPr>
            <a:r>
              <a:rPr lang="en-US" sz="2400" b="1"/>
              <a:t>Proposal Overview</a:t>
            </a:r>
          </a:p>
          <a:p>
            <a:pPr lvl="2"/>
            <a:r>
              <a:rPr lang="en-US" sz="2400"/>
              <a:t>Program Title</a:t>
            </a:r>
          </a:p>
          <a:p>
            <a:pPr lvl="2"/>
            <a:r>
              <a:rPr lang="en-US" sz="2400"/>
              <a:t>Program Abstract (brief description)</a:t>
            </a:r>
          </a:p>
          <a:p>
            <a:pPr lvl="2"/>
            <a:r>
              <a:rPr lang="en-US" sz="2400"/>
              <a:t>Proposed Program Date, Start and End Times</a:t>
            </a:r>
          </a:p>
          <a:p>
            <a:pPr lvl="2"/>
            <a:r>
              <a:rPr lang="en-US" sz="2400"/>
              <a:t>Proposed Location and Modality</a:t>
            </a:r>
          </a:p>
          <a:p>
            <a:pPr lvl="2"/>
            <a:r>
              <a:rPr lang="en-US" sz="2400"/>
              <a:t>Expected Number of Attendees</a:t>
            </a:r>
          </a:p>
          <a:p>
            <a:pPr lvl="2"/>
            <a:r>
              <a:rPr lang="en-US" sz="2400"/>
              <a:t>Intended Audience</a:t>
            </a:r>
          </a:p>
          <a:p>
            <a:pPr marL="685800" lvl="2" indent="0">
              <a:buNone/>
            </a:pPr>
            <a:r>
              <a:rPr lang="en-US" sz="2400"/>
              <a:t> </a:t>
            </a:r>
          </a:p>
          <a:p>
            <a:pPr marL="0" indent="0">
              <a:buNone/>
            </a:pPr>
            <a:endParaRPr lang="en-US" sz="2000">
              <a:latin typeface="Aptos Display"/>
            </a:endParaRPr>
          </a:p>
        </p:txBody>
      </p:sp>
    </p:spTree>
    <p:extLst>
      <p:ext uri="{BB962C8B-B14F-4D97-AF65-F5344CB8AC3E}">
        <p14:creationId xmlns:p14="http://schemas.microsoft.com/office/powerpoint/2010/main" val="327908383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9867D62-0933-9E19-6F67-659A71533F99}"/>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77D94DA2-D7E4-7E5C-AD4F-7EB20B19A1B7}"/>
              </a:ext>
            </a:extLst>
          </p:cNvPr>
          <p:cNvSpPr>
            <a:spLocks noGrp="1"/>
          </p:cNvSpPr>
          <p:nvPr>
            <p:ph type="title"/>
          </p:nvPr>
        </p:nvSpPr>
        <p:spPr/>
        <p:txBody>
          <a:bodyPr/>
          <a:lstStyle/>
          <a:p>
            <a:r>
              <a:rPr lang="en-US"/>
              <a:t>Career Communities Micro-Grant</a:t>
            </a:r>
            <a:br>
              <a:rPr lang="en-US"/>
            </a:br>
            <a:r>
              <a:rPr lang="en-US"/>
              <a:t>Proposal Format</a:t>
            </a:r>
          </a:p>
        </p:txBody>
      </p:sp>
      <p:sp>
        <p:nvSpPr>
          <p:cNvPr id="3" name="Content Placeholder 2">
            <a:extLst>
              <a:ext uri="{FF2B5EF4-FFF2-40B4-BE49-F238E27FC236}">
                <a16:creationId xmlns:a16="http://schemas.microsoft.com/office/drawing/2014/main" id="{945AF321-723F-C222-2194-86BAF1D10087}"/>
              </a:ext>
            </a:extLst>
          </p:cNvPr>
          <p:cNvSpPr>
            <a:spLocks noGrp="1"/>
          </p:cNvSpPr>
          <p:nvPr>
            <p:ph idx="1"/>
          </p:nvPr>
        </p:nvSpPr>
        <p:spPr>
          <a:xfrm>
            <a:off x="995645" y="1781685"/>
            <a:ext cx="7152709" cy="4575175"/>
          </a:xfrm>
        </p:spPr>
        <p:txBody>
          <a:bodyPr>
            <a:noAutofit/>
          </a:bodyPr>
          <a:lstStyle/>
          <a:p>
            <a:pPr marL="0" indent="0">
              <a:buNone/>
            </a:pPr>
            <a:r>
              <a:rPr lang="en-US" sz="2400" b="1">
                <a:latin typeface="Aptos Display"/>
              </a:rPr>
              <a:t>2. Proposal Overview (continued)</a:t>
            </a:r>
          </a:p>
          <a:p>
            <a:pPr lvl="1"/>
            <a:r>
              <a:rPr lang="en-US" sz="2400">
                <a:latin typeface="Aptos Display"/>
              </a:rPr>
              <a:t>Program Planning Status</a:t>
            </a:r>
          </a:p>
          <a:p>
            <a:pPr lvl="2">
              <a:buFont typeface="Wingdings" panose="05000000000000000000" pitchFamily="2" charset="2"/>
              <a:buChar char="q"/>
            </a:pPr>
            <a:r>
              <a:rPr lang="en-US" sz="2000">
                <a:latin typeface="Aptos Display"/>
              </a:rPr>
              <a:t> Initial planning - currently in the design stage</a:t>
            </a:r>
          </a:p>
          <a:p>
            <a:pPr lvl="2">
              <a:buFont typeface="Wingdings" panose="05000000000000000000" pitchFamily="2" charset="2"/>
              <a:buChar char="q"/>
            </a:pPr>
            <a:r>
              <a:rPr lang="en-US" sz="2000">
                <a:latin typeface="Aptos Display"/>
              </a:rPr>
              <a:t> Partial planning – currently only 1 or 2 key details are confirmed</a:t>
            </a:r>
          </a:p>
          <a:p>
            <a:pPr lvl="2">
              <a:buFont typeface="Wingdings" panose="05000000000000000000" pitchFamily="2" charset="2"/>
              <a:buChar char="q"/>
            </a:pPr>
            <a:r>
              <a:rPr lang="en-US" sz="2000">
                <a:latin typeface="Aptos Display"/>
              </a:rPr>
              <a:t> Final planning – currently most program details are approved, e.g. date, space, external collaborators</a:t>
            </a:r>
          </a:p>
          <a:p>
            <a:pPr lvl="1"/>
            <a:r>
              <a:rPr lang="en-US" sz="2400">
                <a:latin typeface="Aptos Display"/>
              </a:rPr>
              <a:t>Are you currently collaborating with TU CC staff?</a:t>
            </a:r>
          </a:p>
          <a:p>
            <a:pPr marL="685800" lvl="2" indent="0">
              <a:buNone/>
            </a:pPr>
            <a:r>
              <a:rPr lang="en-US" sz="2000">
                <a:latin typeface="Aptos Display"/>
              </a:rPr>
              <a:t>(Not required to apply)</a:t>
            </a:r>
          </a:p>
          <a:p>
            <a:pPr lvl="1"/>
            <a:r>
              <a:rPr lang="en-US" sz="2400">
                <a:latin typeface="Aptos Display"/>
              </a:rPr>
              <a:t>Are you receiving additional funding?</a:t>
            </a:r>
          </a:p>
          <a:p>
            <a:pPr marL="685800" lvl="2" indent="0">
              <a:buNone/>
            </a:pPr>
            <a:r>
              <a:rPr lang="en-US" sz="2000">
                <a:latin typeface="Aptos Display"/>
              </a:rPr>
              <a:t>(Not required to apply)</a:t>
            </a:r>
          </a:p>
          <a:p>
            <a:pPr lvl="1"/>
            <a:r>
              <a:rPr lang="en-US" sz="2400">
                <a:latin typeface="Aptos Display"/>
              </a:rPr>
              <a:t>Are you able to implement with partial fund</a:t>
            </a:r>
            <a:r>
              <a:rPr lang="en-US" sz="2100">
                <a:latin typeface="Aptos Display"/>
              </a:rPr>
              <a:t>ing?</a:t>
            </a:r>
          </a:p>
        </p:txBody>
      </p:sp>
    </p:spTree>
    <p:extLst>
      <p:ext uri="{BB962C8B-B14F-4D97-AF65-F5344CB8AC3E}">
        <p14:creationId xmlns:p14="http://schemas.microsoft.com/office/powerpoint/2010/main" val="180084205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556A569-9F1B-8229-393F-4B583BAFD85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35CD483-702E-10EE-B243-FD8590B5C228}"/>
              </a:ext>
            </a:extLst>
          </p:cNvPr>
          <p:cNvSpPr>
            <a:spLocks noGrp="1"/>
          </p:cNvSpPr>
          <p:nvPr>
            <p:ph type="title"/>
          </p:nvPr>
        </p:nvSpPr>
        <p:spPr/>
        <p:txBody>
          <a:bodyPr/>
          <a:lstStyle/>
          <a:p>
            <a:r>
              <a:rPr lang="en-US"/>
              <a:t>Career Communities Micro-Grant</a:t>
            </a:r>
            <a:br>
              <a:rPr lang="en-US"/>
            </a:br>
            <a:r>
              <a:rPr lang="en-US"/>
              <a:t>Proposal Format</a:t>
            </a:r>
          </a:p>
        </p:txBody>
      </p:sp>
      <p:sp>
        <p:nvSpPr>
          <p:cNvPr id="3" name="Content Placeholder 2">
            <a:extLst>
              <a:ext uri="{FF2B5EF4-FFF2-40B4-BE49-F238E27FC236}">
                <a16:creationId xmlns:a16="http://schemas.microsoft.com/office/drawing/2014/main" id="{223EBD8A-B429-5626-9653-2D75D44C6DEA}"/>
              </a:ext>
            </a:extLst>
          </p:cNvPr>
          <p:cNvSpPr>
            <a:spLocks noGrp="1"/>
          </p:cNvSpPr>
          <p:nvPr>
            <p:ph idx="1"/>
          </p:nvPr>
        </p:nvSpPr>
        <p:spPr>
          <a:xfrm>
            <a:off x="1854711" y="1781685"/>
            <a:ext cx="6670789" cy="4575175"/>
          </a:xfrm>
        </p:spPr>
        <p:txBody>
          <a:bodyPr>
            <a:noAutofit/>
          </a:bodyPr>
          <a:lstStyle/>
          <a:p>
            <a:pPr marL="0" indent="0">
              <a:buNone/>
            </a:pPr>
            <a:r>
              <a:rPr lang="en-US" sz="2400" b="1">
                <a:latin typeface="Aptos Display"/>
              </a:rPr>
              <a:t>3. Proposal Narrative</a:t>
            </a:r>
          </a:p>
          <a:p>
            <a:pPr lvl="1"/>
            <a:r>
              <a:rPr lang="en-US" sz="2400">
                <a:latin typeface="Aptos Display"/>
              </a:rPr>
              <a:t>Purpose &amp; Goals</a:t>
            </a:r>
          </a:p>
          <a:p>
            <a:pPr lvl="1"/>
            <a:r>
              <a:rPr lang="en-US" sz="2400">
                <a:latin typeface="Aptos Display"/>
              </a:rPr>
              <a:t>Approach &amp; Timeline</a:t>
            </a:r>
          </a:p>
          <a:p>
            <a:pPr lvl="1"/>
            <a:r>
              <a:rPr lang="en-US" sz="2400">
                <a:latin typeface="Aptos Display"/>
              </a:rPr>
              <a:t>Milestones &amp; Outcomes</a:t>
            </a:r>
          </a:p>
          <a:p>
            <a:pPr lvl="1"/>
            <a:r>
              <a:rPr lang="en-US" sz="2400">
                <a:latin typeface="Aptos Display"/>
              </a:rPr>
              <a:t>Impact &amp; Beneficiaries</a:t>
            </a:r>
          </a:p>
          <a:p>
            <a:pPr lvl="1"/>
            <a:r>
              <a:rPr lang="en-US" sz="2400">
                <a:latin typeface="Aptos Display"/>
              </a:rPr>
              <a:t>Promotion Plan</a:t>
            </a:r>
          </a:p>
          <a:p>
            <a:pPr lvl="1"/>
            <a:r>
              <a:rPr lang="en-US" sz="2400">
                <a:latin typeface="Aptos Display"/>
              </a:rPr>
              <a:t>Budget Considerations – (use template form)</a:t>
            </a:r>
          </a:p>
          <a:p>
            <a:pPr lvl="1"/>
            <a:r>
              <a:rPr lang="en-US" sz="2400">
                <a:latin typeface="Aptos Display"/>
              </a:rPr>
              <a:t>List Collaborators (optional)</a:t>
            </a:r>
          </a:p>
          <a:p>
            <a:pPr lvl="1"/>
            <a:r>
              <a:rPr lang="en-US" sz="2400">
                <a:latin typeface="Aptos Display"/>
              </a:rPr>
              <a:t>Additional Information (optional)</a:t>
            </a:r>
          </a:p>
        </p:txBody>
      </p:sp>
      <p:sp>
        <p:nvSpPr>
          <p:cNvPr id="4" name="Arrow: Chevron 3">
            <a:extLst>
              <a:ext uri="{FF2B5EF4-FFF2-40B4-BE49-F238E27FC236}">
                <a16:creationId xmlns:a16="http://schemas.microsoft.com/office/drawing/2014/main" id="{D57DC8BC-A0C5-78D5-56ED-067F331EC850}"/>
              </a:ext>
            </a:extLst>
          </p:cNvPr>
          <p:cNvSpPr/>
          <p:nvPr/>
        </p:nvSpPr>
        <p:spPr>
          <a:xfrm>
            <a:off x="326400" y="3825840"/>
            <a:ext cx="1820411" cy="760793"/>
          </a:xfrm>
          <a:prstGeom prst="chevr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a:solidFill>
                  <a:schemeClr val="tx1"/>
                </a:solidFill>
                <a:latin typeface="Proxima Nova" panose="02000506030000020004" pitchFamily="2" charset="0"/>
              </a:rPr>
              <a:t>Upload </a:t>
            </a:r>
            <a:r>
              <a:rPr lang="en-US" sz="1200" b="1">
                <a:solidFill>
                  <a:schemeClr val="tx1"/>
                </a:solidFill>
                <a:latin typeface="Proxima Nova" panose="02000506030000020004" pitchFamily="2" charset="0"/>
              </a:rPr>
              <a:t>Excel file</a:t>
            </a:r>
            <a:r>
              <a:rPr lang="en-US" sz="1200">
                <a:solidFill>
                  <a:schemeClr val="tx1"/>
                </a:solidFill>
                <a:latin typeface="Proxima Nova" panose="02000506030000020004" pitchFamily="2" charset="0"/>
              </a:rPr>
              <a:t> to online application</a:t>
            </a:r>
          </a:p>
        </p:txBody>
      </p:sp>
    </p:spTree>
    <p:extLst>
      <p:ext uri="{BB962C8B-B14F-4D97-AF65-F5344CB8AC3E}">
        <p14:creationId xmlns:p14="http://schemas.microsoft.com/office/powerpoint/2010/main" val="139221716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A218517-28DD-E18D-9C46-4A7B3ACEE2D0}"/>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E907D509-DF7A-80B2-6C94-F4DBB7F931DA}"/>
              </a:ext>
            </a:extLst>
          </p:cNvPr>
          <p:cNvSpPr>
            <a:spLocks noGrp="1"/>
          </p:cNvSpPr>
          <p:nvPr>
            <p:ph type="title"/>
          </p:nvPr>
        </p:nvSpPr>
        <p:spPr/>
        <p:txBody>
          <a:bodyPr/>
          <a:lstStyle/>
          <a:p>
            <a:r>
              <a:rPr lang="en-US"/>
              <a:t>Career Communities Micro-Grant</a:t>
            </a:r>
            <a:br>
              <a:rPr lang="en-US"/>
            </a:br>
            <a:r>
              <a:rPr lang="en-US"/>
              <a:t>Budget Template Preview</a:t>
            </a:r>
          </a:p>
        </p:txBody>
      </p:sp>
      <p:graphicFrame>
        <p:nvGraphicFramePr>
          <p:cNvPr id="6" name="Content Placeholder 5">
            <a:extLst>
              <a:ext uri="{FF2B5EF4-FFF2-40B4-BE49-F238E27FC236}">
                <a16:creationId xmlns:a16="http://schemas.microsoft.com/office/drawing/2014/main" id="{963F9E78-649E-AF02-8082-CB242D8B74D3}"/>
              </a:ext>
            </a:extLst>
          </p:cNvPr>
          <p:cNvGraphicFramePr>
            <a:graphicFrameLocks noGrp="1"/>
          </p:cNvGraphicFramePr>
          <p:nvPr>
            <p:ph idx="1"/>
            <p:extLst>
              <p:ext uri="{D42A27DB-BD31-4B8C-83A1-F6EECF244321}">
                <p14:modId xmlns:p14="http://schemas.microsoft.com/office/powerpoint/2010/main" val="189523760"/>
              </p:ext>
            </p:extLst>
          </p:nvPr>
        </p:nvGraphicFramePr>
        <p:xfrm>
          <a:off x="375138" y="1369975"/>
          <a:ext cx="8522675" cy="5360411"/>
        </p:xfrm>
        <a:graphic>
          <a:graphicData uri="http://schemas.openxmlformats.org/drawingml/2006/table">
            <a:tbl>
              <a:tblPr firstRow="1" bandRow="1">
                <a:tableStyleId>{00A15C55-8517-42AA-B614-E9B94910E393}</a:tableStyleId>
              </a:tblPr>
              <a:tblGrid>
                <a:gridCol w="2919047">
                  <a:extLst>
                    <a:ext uri="{9D8B030D-6E8A-4147-A177-3AD203B41FA5}">
                      <a16:colId xmlns:a16="http://schemas.microsoft.com/office/drawing/2014/main" val="1448423205"/>
                    </a:ext>
                  </a:extLst>
                </a:gridCol>
                <a:gridCol w="1324707">
                  <a:extLst>
                    <a:ext uri="{9D8B030D-6E8A-4147-A177-3AD203B41FA5}">
                      <a16:colId xmlns:a16="http://schemas.microsoft.com/office/drawing/2014/main" val="1269866595"/>
                    </a:ext>
                  </a:extLst>
                </a:gridCol>
                <a:gridCol w="2590800">
                  <a:extLst>
                    <a:ext uri="{9D8B030D-6E8A-4147-A177-3AD203B41FA5}">
                      <a16:colId xmlns:a16="http://schemas.microsoft.com/office/drawing/2014/main" val="3219482234"/>
                    </a:ext>
                  </a:extLst>
                </a:gridCol>
                <a:gridCol w="1688121">
                  <a:extLst>
                    <a:ext uri="{9D8B030D-6E8A-4147-A177-3AD203B41FA5}">
                      <a16:colId xmlns:a16="http://schemas.microsoft.com/office/drawing/2014/main" val="3768113853"/>
                    </a:ext>
                  </a:extLst>
                </a:gridCol>
              </a:tblGrid>
              <a:tr h="265761">
                <a:tc gridSpan="4">
                  <a:txBody>
                    <a:bodyPr/>
                    <a:lstStyle/>
                    <a:p>
                      <a:pPr algn="ctr"/>
                      <a:r>
                        <a:rPr lang="en-US">
                          <a:solidFill>
                            <a:schemeClr val="bg1"/>
                          </a:solidFill>
                        </a:rPr>
                        <a:t>Career Communities Micro-Grant Proposal Budget Form </a:t>
                      </a:r>
                    </a:p>
                  </a:txBody>
                  <a:tcPr>
                    <a:solidFill>
                      <a:schemeClr val="tx2"/>
                    </a:solidFill>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253041543"/>
                  </a:ext>
                </a:extLst>
              </a:tr>
              <a:tr h="265761">
                <a:tc>
                  <a:txBody>
                    <a:bodyPr/>
                    <a:lstStyle/>
                    <a:p>
                      <a:pPr lvl="1" algn="l" fontAlgn="ctr"/>
                      <a:r>
                        <a:rPr lang="en-US" sz="1100" b="1" i="0" u="none" strike="noStrike">
                          <a:solidFill>
                            <a:srgbClr val="000000"/>
                          </a:solidFill>
                          <a:effectLst/>
                          <a:latin typeface="Arial" panose="020B0604020202020204" pitchFamily="34" charset="0"/>
                        </a:rPr>
                        <a:t>Project Name:  </a:t>
                      </a:r>
                    </a:p>
                  </a:txBody>
                  <a:tcPr marL="9525" marR="9525" marT="9525" marB="0" anchor="ctr"/>
                </a:tc>
                <a:tc gridSpan="3">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299425721"/>
                  </a:ext>
                </a:extLst>
              </a:tr>
              <a:tr h="265761">
                <a:tc>
                  <a:txBody>
                    <a:bodyPr/>
                    <a:lstStyle/>
                    <a:p>
                      <a:pPr lvl="1" algn="l" fontAlgn="ctr"/>
                      <a:r>
                        <a:rPr lang="en-US" sz="1100" b="1" i="0" u="none" strike="noStrike">
                          <a:solidFill>
                            <a:srgbClr val="000000"/>
                          </a:solidFill>
                          <a:effectLst/>
                          <a:latin typeface="Arial" panose="020B0604020202020204" pitchFamily="34" charset="0"/>
                        </a:rPr>
                        <a:t>Applicant Name:</a:t>
                      </a:r>
                    </a:p>
                  </a:txBody>
                  <a:tcPr marL="9525" marR="9525" marT="9525" marB="0" anchor="ctr"/>
                </a:tc>
                <a:tc gridSpan="3">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240645645"/>
                  </a:ext>
                </a:extLst>
              </a:tr>
              <a:tr h="265761">
                <a:tc>
                  <a:txBody>
                    <a:bodyPr/>
                    <a:lstStyle/>
                    <a:p>
                      <a:pPr lvl="1" algn="l" fontAlgn="ctr"/>
                      <a:r>
                        <a:rPr lang="en-US" sz="1100" b="1" i="0" u="none" strike="noStrike">
                          <a:solidFill>
                            <a:srgbClr val="000000"/>
                          </a:solidFill>
                          <a:effectLst/>
                          <a:latin typeface="Arial" panose="020B0604020202020204" pitchFamily="34" charset="0"/>
                        </a:rPr>
                        <a:t>Grant Period:  </a:t>
                      </a:r>
                    </a:p>
                  </a:txBody>
                  <a:tcPr marL="9525" marR="9525" marT="9525" marB="0" anchor="ctr"/>
                </a:tc>
                <a:tc gridSpan="3">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2075415604"/>
                  </a:ext>
                </a:extLst>
              </a:tr>
              <a:tr h="265761">
                <a:tc>
                  <a:txBody>
                    <a:bodyPr/>
                    <a:lstStyle/>
                    <a:p>
                      <a:pPr lvl="1" algn="ctr" fontAlgn="ctr"/>
                      <a:r>
                        <a:rPr lang="en-US" sz="1100" b="1" i="0" u="none" strike="noStrike">
                          <a:solidFill>
                            <a:schemeClr val="bg1"/>
                          </a:solidFill>
                          <a:effectLst/>
                          <a:latin typeface="Arial" panose="020B0604020202020204" pitchFamily="34" charset="0"/>
                        </a:rPr>
                        <a:t>Budget Category</a:t>
                      </a:r>
                    </a:p>
                  </a:txBody>
                  <a:tcPr marL="9525" marR="9525" marT="9525" marB="0" anchor="ctr">
                    <a:solidFill>
                      <a:schemeClr val="tx2"/>
                    </a:solidFill>
                  </a:tcPr>
                </a:tc>
                <a:tc>
                  <a:txBody>
                    <a:bodyPr/>
                    <a:lstStyle/>
                    <a:p>
                      <a:pPr algn="ctr"/>
                      <a:r>
                        <a:rPr lang="en-US">
                          <a:solidFill>
                            <a:schemeClr val="bg1"/>
                          </a:solidFill>
                        </a:rPr>
                        <a:t>Grant Request*</a:t>
                      </a:r>
                    </a:p>
                  </a:txBody>
                  <a:tcPr>
                    <a:solidFill>
                      <a:schemeClr val="tx2"/>
                    </a:solidFill>
                  </a:tcPr>
                </a:tc>
                <a:tc>
                  <a:txBody>
                    <a:bodyPr/>
                    <a:lstStyle/>
                    <a:p>
                      <a:pPr algn="ctr"/>
                      <a:r>
                        <a:rPr lang="en-US">
                          <a:solidFill>
                            <a:schemeClr val="bg1"/>
                          </a:solidFill>
                        </a:rPr>
                        <a:t>External Support*  (if applicable)</a:t>
                      </a:r>
                    </a:p>
                  </a:txBody>
                  <a:tcPr>
                    <a:solidFill>
                      <a:schemeClr val="tx2"/>
                    </a:solidFill>
                  </a:tcPr>
                </a:tc>
                <a:tc>
                  <a:txBody>
                    <a:bodyPr/>
                    <a:lstStyle/>
                    <a:p>
                      <a:pPr algn="ctr"/>
                      <a:r>
                        <a:rPr lang="en-US">
                          <a:solidFill>
                            <a:schemeClr val="bg1"/>
                          </a:solidFill>
                        </a:rPr>
                        <a:t>Total Project Cost*</a:t>
                      </a:r>
                    </a:p>
                  </a:txBody>
                  <a:tcPr>
                    <a:solidFill>
                      <a:schemeClr val="tx2"/>
                    </a:solidFill>
                  </a:tcPr>
                </a:tc>
                <a:extLst>
                  <a:ext uri="{0D108BD9-81ED-4DB2-BD59-A6C34878D82A}">
                    <a16:rowId xmlns:a16="http://schemas.microsoft.com/office/drawing/2014/main" val="469682707"/>
                  </a:ext>
                </a:extLst>
              </a:tr>
              <a:tr h="265761">
                <a:tc>
                  <a:txBody>
                    <a:bodyPr/>
                    <a:lstStyle/>
                    <a:p>
                      <a:pPr lvl="1" algn="l" fontAlgn="ctr"/>
                      <a:r>
                        <a:rPr lang="en-US" sz="1100" b="0" i="0" u="none" strike="noStrike">
                          <a:solidFill>
                            <a:srgbClr val="000000"/>
                          </a:solidFill>
                          <a:effectLst/>
                          <a:latin typeface="Arial" panose="020B0604020202020204" pitchFamily="34" charset="0"/>
                        </a:rPr>
                        <a:t>Speaker Fees/Stipend</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1117596132"/>
                  </a:ext>
                </a:extLst>
              </a:tr>
              <a:tr h="265761">
                <a:tc>
                  <a:txBody>
                    <a:bodyPr/>
                    <a:lstStyle/>
                    <a:p>
                      <a:pPr lvl="1" algn="l" fontAlgn="ctr"/>
                      <a:r>
                        <a:rPr lang="en-US" sz="1100" b="0" i="0" u="none" strike="noStrike">
                          <a:solidFill>
                            <a:srgbClr val="000000"/>
                          </a:solidFill>
                          <a:effectLst/>
                          <a:latin typeface="Arial" panose="020B0604020202020204" pitchFamily="34" charset="0"/>
                        </a:rPr>
                        <a:t>Travel / Transportation / Parking</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3533883740"/>
                  </a:ext>
                </a:extLst>
              </a:tr>
              <a:tr h="163490">
                <a:tc>
                  <a:txBody>
                    <a:bodyPr/>
                    <a:lstStyle/>
                    <a:p>
                      <a:pPr marL="342900" marR="0" lvl="1" indent="0" algn="l" defTabSz="685800" rtl="0" eaLnBrk="1" fontAlgn="ctr" latinLnBrk="0" hangingPunct="1">
                        <a:lnSpc>
                          <a:spcPct val="100000"/>
                        </a:lnSpc>
                        <a:spcBef>
                          <a:spcPts val="0"/>
                        </a:spcBef>
                        <a:spcAft>
                          <a:spcPts val="0"/>
                        </a:spcAft>
                        <a:buClrTx/>
                        <a:buSzTx/>
                        <a:buFontTx/>
                        <a:buNone/>
                        <a:tabLst/>
                        <a:defRPr/>
                      </a:pPr>
                      <a:r>
                        <a:rPr lang="en-US" sz="1100" b="0" i="0" u="none" strike="noStrike">
                          <a:solidFill>
                            <a:srgbClr val="000000"/>
                          </a:solidFill>
                          <a:effectLst/>
                          <a:latin typeface="Arial" panose="020B0604020202020204" pitchFamily="34" charset="0"/>
                        </a:rPr>
                        <a:t>Space Rental / Audio-Visual </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695664205"/>
                  </a:ext>
                </a:extLst>
              </a:tr>
              <a:tr h="265761">
                <a:tc>
                  <a:txBody>
                    <a:bodyPr/>
                    <a:lstStyle/>
                    <a:p>
                      <a:pPr lvl="1" algn="l" fontAlgn="ctr"/>
                      <a:r>
                        <a:rPr lang="en-US" sz="1100" b="0" i="0" u="none" strike="noStrike">
                          <a:solidFill>
                            <a:srgbClr val="000000"/>
                          </a:solidFill>
                          <a:effectLst/>
                          <a:latin typeface="Arial" panose="020B0604020202020204" pitchFamily="34" charset="0"/>
                        </a:rPr>
                        <a:t>Equipment </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657937104"/>
                  </a:ext>
                </a:extLst>
              </a:tr>
              <a:tr h="265761">
                <a:tc>
                  <a:txBody>
                    <a:bodyPr/>
                    <a:lstStyle/>
                    <a:p>
                      <a:pPr lvl="1" algn="l" fontAlgn="ctr"/>
                      <a:r>
                        <a:rPr lang="en-US" sz="1100" b="0" i="0" u="none" strike="noStrike">
                          <a:solidFill>
                            <a:srgbClr val="000000"/>
                          </a:solidFill>
                          <a:effectLst/>
                          <a:latin typeface="Arial" panose="020B0604020202020204" pitchFamily="34" charset="0"/>
                        </a:rPr>
                        <a:t>Food and Beverage</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1935317139"/>
                  </a:ext>
                </a:extLst>
              </a:tr>
              <a:tr h="265761">
                <a:tc>
                  <a:txBody>
                    <a:bodyPr/>
                    <a:lstStyle/>
                    <a:p>
                      <a:pPr lvl="1" algn="l" fontAlgn="ctr"/>
                      <a:r>
                        <a:rPr lang="en-US" sz="1100" b="0" i="0" u="none" strike="noStrike">
                          <a:solidFill>
                            <a:srgbClr val="000000"/>
                          </a:solidFill>
                          <a:effectLst/>
                          <a:latin typeface="Arial" panose="020B0604020202020204" pitchFamily="34" charset="0"/>
                        </a:rPr>
                        <a:t>Supplies</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3922637783"/>
                  </a:ext>
                </a:extLst>
              </a:tr>
              <a:tr h="265761">
                <a:tc>
                  <a:txBody>
                    <a:bodyPr/>
                    <a:lstStyle/>
                    <a:p>
                      <a:pPr lvl="1" algn="l" fontAlgn="ctr"/>
                      <a:r>
                        <a:rPr lang="en-US" sz="1100" b="0" i="0" u="none" strike="noStrike">
                          <a:solidFill>
                            <a:srgbClr val="000000"/>
                          </a:solidFill>
                          <a:effectLst/>
                          <a:latin typeface="Arial" panose="020B0604020202020204" pitchFamily="34" charset="0"/>
                        </a:rPr>
                        <a:t>Printing and copying</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1470692110"/>
                  </a:ext>
                </a:extLst>
              </a:tr>
              <a:tr h="265761">
                <a:tc>
                  <a:txBody>
                    <a:bodyPr/>
                    <a:lstStyle/>
                    <a:p>
                      <a:pPr lvl="1" algn="l" fontAlgn="ctr"/>
                      <a:r>
                        <a:rPr lang="en-US" sz="1100" b="0" i="0" u="none" strike="noStrike">
                          <a:solidFill>
                            <a:srgbClr val="000000"/>
                          </a:solidFill>
                          <a:effectLst/>
                          <a:latin typeface="Arial" panose="020B0604020202020204" pitchFamily="34" charset="0"/>
                        </a:rPr>
                        <a:t>Postage</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1728442612"/>
                  </a:ext>
                </a:extLst>
              </a:tr>
              <a:tr h="308351">
                <a:tc>
                  <a:txBody>
                    <a:bodyPr/>
                    <a:lstStyle/>
                    <a:p>
                      <a:pPr lvl="1" algn="l" fontAlgn="ctr"/>
                      <a:r>
                        <a:rPr lang="en-US" sz="1100" b="0" i="0" u="none" strike="noStrike">
                          <a:solidFill>
                            <a:srgbClr val="000000"/>
                          </a:solidFill>
                          <a:effectLst/>
                          <a:latin typeface="Arial" panose="020B0604020202020204" pitchFamily="34" charset="0"/>
                        </a:rPr>
                        <a:t>Professional Development &amp; Training </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63146217"/>
                  </a:ext>
                </a:extLst>
              </a:tr>
              <a:tr h="265761">
                <a:tc>
                  <a:txBody>
                    <a:bodyPr/>
                    <a:lstStyle/>
                    <a:p>
                      <a:pPr lvl="1" algn="l" fontAlgn="ctr"/>
                      <a:r>
                        <a:rPr lang="en-US" sz="1100" b="0" i="0" u="none" strike="noStrike">
                          <a:solidFill>
                            <a:srgbClr val="000000"/>
                          </a:solidFill>
                          <a:effectLst/>
                          <a:latin typeface="Arial" panose="020B0604020202020204" pitchFamily="34" charset="0"/>
                        </a:rPr>
                        <a:t>Marketing and Promotion</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781266795"/>
                  </a:ext>
                </a:extLst>
              </a:tr>
              <a:tr h="265761">
                <a:tc>
                  <a:txBody>
                    <a:bodyPr/>
                    <a:lstStyle/>
                    <a:p>
                      <a:pPr lvl="1" algn="l" fontAlgn="ctr"/>
                      <a:r>
                        <a:rPr lang="en-US" sz="1100" b="0" i="0" u="none" strike="noStrike">
                          <a:solidFill>
                            <a:srgbClr val="000000"/>
                          </a:solidFill>
                          <a:effectLst/>
                          <a:latin typeface="Arial" panose="020B0604020202020204" pitchFamily="34" charset="0"/>
                        </a:rPr>
                        <a:t>Miscellaneous</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4118569783"/>
                  </a:ext>
                </a:extLst>
              </a:tr>
              <a:tr h="265761">
                <a:tc>
                  <a:txBody>
                    <a:bodyPr/>
                    <a:lstStyle/>
                    <a:p>
                      <a:pPr lvl="1" algn="r" fontAlgn="ctr"/>
                      <a:r>
                        <a:rPr lang="en-US" sz="1100" b="1" i="0" u="none" strike="noStrike">
                          <a:solidFill>
                            <a:srgbClr val="000000"/>
                          </a:solidFill>
                          <a:effectLst/>
                          <a:latin typeface="Arial" panose="020B0604020202020204" pitchFamily="34" charset="0"/>
                        </a:rPr>
                        <a:t>Subtotal</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078375334"/>
                  </a:ext>
                </a:extLst>
              </a:tr>
              <a:tr h="265761">
                <a:tc>
                  <a:txBody>
                    <a:bodyPr/>
                    <a:lstStyle/>
                    <a:p>
                      <a:pPr lvl="1" algn="r" fontAlgn="ctr"/>
                      <a:r>
                        <a:rPr lang="en-US" sz="1100" b="1" i="0" u="none" strike="noStrike">
                          <a:solidFill>
                            <a:srgbClr val="000000"/>
                          </a:solidFill>
                          <a:effectLst/>
                          <a:latin typeface="Arial" panose="020B0604020202020204" pitchFamily="34" charset="0"/>
                        </a:rPr>
                        <a:t>Request</a:t>
                      </a:r>
                    </a:p>
                  </a:txBody>
                  <a:tcPr marL="9525" marR="9525" marT="9525" marB="0" anchor="ctr"/>
                </a:tc>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791718425"/>
                  </a:ext>
                </a:extLst>
              </a:tr>
            </a:tbl>
          </a:graphicData>
        </a:graphic>
      </p:graphicFrame>
    </p:spTree>
    <p:extLst>
      <p:ext uri="{BB962C8B-B14F-4D97-AF65-F5344CB8AC3E}">
        <p14:creationId xmlns:p14="http://schemas.microsoft.com/office/powerpoint/2010/main" val="94987292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75C7459-3420-F267-D6AB-1DDB250AB000}"/>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717B2729-EDBC-798C-A416-A92F13DD5307}"/>
              </a:ext>
            </a:extLst>
          </p:cNvPr>
          <p:cNvSpPr>
            <a:spLocks noGrp="1"/>
          </p:cNvSpPr>
          <p:nvPr>
            <p:ph type="title"/>
          </p:nvPr>
        </p:nvSpPr>
        <p:spPr/>
        <p:txBody>
          <a:bodyPr/>
          <a:lstStyle/>
          <a:p>
            <a:r>
              <a:rPr lang="en-US"/>
              <a:t>Career Communities Micro-Grant Proposal Review Process</a:t>
            </a:r>
          </a:p>
        </p:txBody>
      </p:sp>
      <p:sp>
        <p:nvSpPr>
          <p:cNvPr id="3" name="Content Placeholder 2">
            <a:extLst>
              <a:ext uri="{FF2B5EF4-FFF2-40B4-BE49-F238E27FC236}">
                <a16:creationId xmlns:a16="http://schemas.microsoft.com/office/drawing/2014/main" id="{BEC0749E-3E6C-3CE0-3CED-EE188C2FD604}"/>
              </a:ext>
            </a:extLst>
          </p:cNvPr>
          <p:cNvSpPr>
            <a:spLocks noGrp="1"/>
          </p:cNvSpPr>
          <p:nvPr>
            <p:ph idx="1"/>
          </p:nvPr>
        </p:nvSpPr>
        <p:spPr>
          <a:xfrm>
            <a:off x="628649" y="1704439"/>
            <a:ext cx="8184845" cy="4624161"/>
          </a:xfrm>
        </p:spPr>
        <p:txBody>
          <a:bodyPr vert="horz" lIns="91440" tIns="45720" rIns="91440" bIns="45720" rtlCol="0" anchor="t">
            <a:noAutofit/>
          </a:bodyPr>
          <a:lstStyle/>
          <a:p>
            <a:pPr>
              <a:buFont typeface="Wingdings" panose="05000000000000000000" pitchFamily="2" charset="2"/>
              <a:buChar char="q"/>
            </a:pPr>
            <a:r>
              <a:rPr lang="en-US" sz="1800"/>
              <a:t> Proposals will be shared and evaluated by Career Center Micro-Grant Review Committee members.  Evaluation Criteria includes:</a:t>
            </a:r>
          </a:p>
          <a:p>
            <a:pPr lvl="1"/>
            <a:r>
              <a:rPr lang="en-US"/>
              <a:t>Goals and Outcomes</a:t>
            </a:r>
          </a:p>
          <a:p>
            <a:pPr lvl="1"/>
            <a:r>
              <a:rPr lang="en-US"/>
              <a:t>Approach and Innovation</a:t>
            </a:r>
          </a:p>
          <a:p>
            <a:pPr lvl="1"/>
            <a:r>
              <a:rPr lang="en-US"/>
              <a:t>Impact</a:t>
            </a:r>
          </a:p>
          <a:p>
            <a:pPr lvl="1"/>
            <a:r>
              <a:rPr lang="en-US"/>
              <a:t>Overall Quality</a:t>
            </a:r>
          </a:p>
          <a:p>
            <a:pPr>
              <a:buFont typeface="Wingdings" panose="05000000000000000000" pitchFamily="2" charset="2"/>
              <a:buChar char="q"/>
            </a:pPr>
            <a:r>
              <a:rPr lang="en-US" sz="1800"/>
              <a:t> Priority will be given to proposals that:</a:t>
            </a:r>
          </a:p>
          <a:p>
            <a:pPr lvl="1"/>
            <a:r>
              <a:rPr lang="en-US">
                <a:solidFill>
                  <a:srgbClr val="32363A"/>
                </a:solidFill>
                <a:latin typeface="Proxima Nova"/>
              </a:rPr>
              <a:t>F</a:t>
            </a:r>
            <a:r>
              <a:rPr lang="en-US" b="0" i="0">
                <a:solidFill>
                  <a:srgbClr val="32363A"/>
                </a:solidFill>
                <a:effectLst/>
                <a:latin typeface="Proxima Nova"/>
              </a:rPr>
              <a:t>ocus on career readiness competencies that have not yet received funding at the time of the grant submission and review phase. </a:t>
            </a:r>
          </a:p>
          <a:p>
            <a:pPr lvl="1"/>
            <a:r>
              <a:rPr lang="en-US">
                <a:solidFill>
                  <a:srgbClr val="32363A"/>
                </a:solidFill>
                <a:latin typeface="Proxima Nova"/>
              </a:rPr>
              <a:t>S</a:t>
            </a:r>
            <a:r>
              <a:rPr lang="en-US" b="0" i="0">
                <a:solidFill>
                  <a:srgbClr val="32363A"/>
                </a:solidFill>
                <a:effectLst/>
                <a:latin typeface="Proxima Nova"/>
              </a:rPr>
              <a:t>trengthen Career Communities that have not yet received funding at the time of the grant submission and review phase.</a:t>
            </a:r>
            <a:endParaRPr lang="en-US">
              <a:latin typeface="Proxima Nova"/>
            </a:endParaRPr>
          </a:p>
          <a:p>
            <a:pPr>
              <a:buFont typeface="Wingdings" panose="05000000000000000000" pitchFamily="2" charset="2"/>
              <a:buChar char="q"/>
            </a:pPr>
            <a:r>
              <a:rPr lang="en-US" sz="1800">
                <a:latin typeface="Proxima Nova"/>
              </a:rPr>
              <a:t> Email communication will be sent to applicants upon receipt and  approximately 2-weeks after submission indicating status of the proposal.</a:t>
            </a:r>
          </a:p>
          <a:p>
            <a:pPr>
              <a:buFont typeface="Wingdings" panose="05000000000000000000" pitchFamily="2" charset="2"/>
              <a:buChar char="q"/>
            </a:pPr>
            <a:r>
              <a:rPr lang="en-US" sz="1800">
                <a:latin typeface="Proxima Nova"/>
              </a:rPr>
              <a:t> To fully accept this award, recipients will </a:t>
            </a:r>
            <a:r>
              <a:rPr lang="en-US" sz="1800" b="0" i="0">
                <a:solidFill>
                  <a:srgbClr val="32363A"/>
                </a:solidFill>
                <a:effectLst/>
                <a:latin typeface="Proxima Nova"/>
              </a:rPr>
              <a:t>need to submit confirmation approval by their</a:t>
            </a:r>
            <a:r>
              <a:rPr lang="en-US" sz="1800">
                <a:solidFill>
                  <a:srgbClr val="32363A"/>
                </a:solidFill>
                <a:latin typeface="Proxima Nova"/>
              </a:rPr>
              <a:t> supervisor</a:t>
            </a:r>
            <a:r>
              <a:rPr lang="en-US" sz="1800" b="0" i="0">
                <a:solidFill>
                  <a:srgbClr val="32363A"/>
                </a:solidFill>
                <a:effectLst/>
                <a:latin typeface="Proxima Nova"/>
              </a:rPr>
              <a:t> </a:t>
            </a:r>
            <a:r>
              <a:rPr lang="en-US" sz="1800">
                <a:solidFill>
                  <a:srgbClr val="32363A"/>
                </a:solidFill>
                <a:latin typeface="Proxima Nova"/>
              </a:rPr>
              <a:t>or faculty/staff advisor</a:t>
            </a:r>
            <a:r>
              <a:rPr lang="en-US" sz="1800" b="0" i="0">
                <a:solidFill>
                  <a:srgbClr val="32363A"/>
                </a:solidFill>
                <a:effectLst/>
                <a:latin typeface="Proxima Nova"/>
              </a:rPr>
              <a:t> &amp; schedule a Pre-Award meeting</a:t>
            </a:r>
            <a:r>
              <a:rPr lang="en-US" sz="1800">
                <a:solidFill>
                  <a:srgbClr val="32363A"/>
                </a:solidFill>
                <a:latin typeface="Proxima Nova"/>
              </a:rPr>
              <a:t> with Career Center.</a:t>
            </a:r>
            <a:endParaRPr lang="en-US" sz="1800" b="0" i="0">
              <a:solidFill>
                <a:srgbClr val="32363A"/>
              </a:solidFill>
              <a:effectLst/>
              <a:latin typeface="Proxima Nova"/>
            </a:endParaRPr>
          </a:p>
        </p:txBody>
      </p:sp>
    </p:spTree>
    <p:extLst>
      <p:ext uri="{BB962C8B-B14F-4D97-AF65-F5344CB8AC3E}">
        <p14:creationId xmlns:p14="http://schemas.microsoft.com/office/powerpoint/2010/main" val="91953013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Career Communities Micro-Grant </a:t>
            </a:r>
            <a:br>
              <a:rPr lang="en-US"/>
            </a:br>
            <a:r>
              <a:rPr lang="en-US"/>
              <a:t>Tips for Success</a:t>
            </a:r>
          </a:p>
        </p:txBody>
      </p:sp>
      <p:sp>
        <p:nvSpPr>
          <p:cNvPr id="3" name="Content Placeholder 2"/>
          <p:cNvSpPr>
            <a:spLocks noGrp="1"/>
          </p:cNvSpPr>
          <p:nvPr>
            <p:ph idx="1"/>
          </p:nvPr>
        </p:nvSpPr>
        <p:spPr>
          <a:xfrm>
            <a:off x="628650" y="1645920"/>
            <a:ext cx="7886700" cy="4637433"/>
          </a:xfrm>
        </p:spPr>
        <p:txBody>
          <a:bodyPr>
            <a:noAutofit/>
          </a:bodyPr>
          <a:lstStyle/>
          <a:p>
            <a:r>
              <a:rPr lang="en-US" sz="2000">
                <a:latin typeface="Aptos Display"/>
              </a:rPr>
              <a:t>Let your chair, dean, faculty/staff advisor know you plan to apply. Ask if/how they want to see your proposal before it is submitted.</a:t>
            </a:r>
          </a:p>
          <a:p>
            <a:r>
              <a:rPr lang="en-US" sz="2000">
                <a:latin typeface="Aptos Display"/>
              </a:rPr>
              <a:t>Keep in mind that your proposal will be read by CC staff.</a:t>
            </a:r>
          </a:p>
          <a:p>
            <a:pPr lvl="1"/>
            <a:r>
              <a:rPr lang="en-US" sz="2000">
                <a:latin typeface="Aptos Display"/>
              </a:rPr>
              <a:t>Minimize jargon and explain terms that will not be easily understood. </a:t>
            </a:r>
          </a:p>
          <a:p>
            <a:pPr lvl="1"/>
            <a:r>
              <a:rPr lang="en-US" sz="2000">
                <a:latin typeface="Aptos Display"/>
              </a:rPr>
              <a:t>Ask yourself, </a:t>
            </a:r>
            <a:r>
              <a:rPr lang="en-US" sz="2000" b="1">
                <a:latin typeface="Aptos Display"/>
              </a:rPr>
              <a:t>are there any gaps in the planning, implementation, or assessment of the grant activity that might be questioned by the reviewers</a:t>
            </a:r>
            <a:r>
              <a:rPr lang="en-US" sz="2000">
                <a:latin typeface="Aptos Display"/>
              </a:rPr>
              <a:t>? If so, explain why your proposed activity clearly aligns with the programming priorities of the Career Communities</a:t>
            </a:r>
          </a:p>
          <a:p>
            <a:r>
              <a:rPr lang="en-US" sz="2000">
                <a:latin typeface="Aptos Display"/>
              </a:rPr>
              <a:t>Proofread and have someone else read your proposal.</a:t>
            </a:r>
          </a:p>
          <a:p>
            <a:r>
              <a:rPr lang="en-US" sz="2000">
                <a:latin typeface="Aptos Display"/>
              </a:rPr>
              <a:t>If you are working with non-TU collaborators, remember that these are university-based grants, and funding should focus on student engagement. The goal of the grant activities should be to collaborate, innovate, and promote the integration of career-readiness into curricula and co-curricular activities. </a:t>
            </a:r>
          </a:p>
          <a:p>
            <a:r>
              <a:rPr lang="en-US" sz="2000" b="0" i="0">
                <a:solidFill>
                  <a:srgbClr val="32363A"/>
                </a:solidFill>
                <a:effectLst/>
                <a:latin typeface="Aptos Display"/>
              </a:rPr>
              <a:t>Proposal requests must not exceed $500.  Funding requests ranging from $100 to $500 are welcome. Partial funding will also be considered.</a:t>
            </a:r>
            <a:endParaRPr lang="en-US" sz="2000">
              <a:latin typeface="Aptos Display"/>
            </a:endParaRPr>
          </a:p>
        </p:txBody>
      </p:sp>
    </p:spTree>
    <p:extLst>
      <p:ext uri="{BB962C8B-B14F-4D97-AF65-F5344CB8AC3E}">
        <p14:creationId xmlns:p14="http://schemas.microsoft.com/office/powerpoint/2010/main" val="396584261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1246DD-988C-AD34-8D2E-9223CCFFAE95}"/>
              </a:ext>
            </a:extLst>
          </p:cNvPr>
          <p:cNvSpPr>
            <a:spLocks noGrp="1"/>
          </p:cNvSpPr>
          <p:nvPr>
            <p:ph type="title"/>
          </p:nvPr>
        </p:nvSpPr>
        <p:spPr/>
        <p:txBody>
          <a:bodyPr/>
          <a:lstStyle/>
          <a:p>
            <a:r>
              <a:rPr lang="en-US"/>
              <a:t>Submitting Your Proposal</a:t>
            </a:r>
          </a:p>
        </p:txBody>
      </p:sp>
      <p:sp>
        <p:nvSpPr>
          <p:cNvPr id="3" name="Content Placeholder 2">
            <a:extLst>
              <a:ext uri="{FF2B5EF4-FFF2-40B4-BE49-F238E27FC236}">
                <a16:creationId xmlns:a16="http://schemas.microsoft.com/office/drawing/2014/main" id="{2F74FBFB-1CE6-F223-A378-FA3E85716486}"/>
              </a:ext>
            </a:extLst>
          </p:cNvPr>
          <p:cNvSpPr>
            <a:spLocks noGrp="1"/>
          </p:cNvSpPr>
          <p:nvPr>
            <p:ph idx="1"/>
          </p:nvPr>
        </p:nvSpPr>
        <p:spPr>
          <a:xfrm>
            <a:off x="486996" y="2133951"/>
            <a:ext cx="4965415" cy="4194660"/>
          </a:xfrm>
        </p:spPr>
        <p:txBody>
          <a:bodyPr vert="horz" lIns="91440" tIns="45720" rIns="91440" bIns="45720" rtlCol="0" anchor="t">
            <a:normAutofit/>
          </a:bodyPr>
          <a:lstStyle/>
          <a:p>
            <a:pPr marL="0" indent="0">
              <a:buNone/>
            </a:pPr>
            <a:r>
              <a:rPr lang="en-US" sz="2400"/>
              <a:t>Quick Recap:</a:t>
            </a:r>
          </a:p>
          <a:p>
            <a:r>
              <a:rPr lang="en-US" sz="2400" b="1"/>
              <a:t>August 1 – Priority Deadline</a:t>
            </a:r>
            <a:endParaRPr lang="en-US" sz="2400"/>
          </a:p>
          <a:p>
            <a:r>
              <a:rPr lang="en-US" sz="2400" b="1" i="0">
                <a:solidFill>
                  <a:srgbClr val="000000"/>
                </a:solidFill>
                <a:effectLst/>
              </a:rPr>
              <a:t>June 16 – Sept 30 – Application Period</a:t>
            </a:r>
            <a:r>
              <a:rPr lang="en-US" sz="2400" b="0" i="0">
                <a:solidFill>
                  <a:srgbClr val="000000"/>
                </a:solidFill>
                <a:effectLst/>
              </a:rPr>
              <a:t> </a:t>
            </a:r>
            <a:endParaRPr lang="en-US" sz="2400" b="1"/>
          </a:p>
          <a:p>
            <a:r>
              <a:rPr lang="en-US" sz="2400"/>
              <a:t>May request up to $500</a:t>
            </a:r>
          </a:p>
          <a:p>
            <a:r>
              <a:rPr lang="en-US" sz="2400">
                <a:latin typeface="Proxima Nova"/>
              </a:rPr>
              <a:t>Grant Period: Fall 2025 through Spring 2026</a:t>
            </a:r>
          </a:p>
          <a:p>
            <a:endParaRPr lang="en-US" sz="2400" kern="100">
              <a:effectLst/>
              <a:ea typeface="Aptos" panose="02110004020202020204"/>
              <a:cs typeface="Times New Roman" panose="02020603050405020304" pitchFamily="18" charset="0"/>
            </a:endParaRPr>
          </a:p>
          <a:p>
            <a:r>
              <a:rPr lang="en-US" sz="2400" kern="100">
                <a:ea typeface="Aptos" panose="02110004020202020204"/>
                <a:cs typeface="Times New Roman" panose="02020603050405020304" pitchFamily="18" charset="0"/>
              </a:rPr>
              <a:t>Questions? Email Rosemary Riel</a:t>
            </a:r>
            <a:r>
              <a:rPr lang="en-US" sz="2400" kern="100" spc="-50">
                <a:effectLst/>
                <a:ea typeface="Aptos" panose="02110004020202020204"/>
                <a:cs typeface="Times New Roman" panose="02020603050405020304" pitchFamily="18" charset="0"/>
              </a:rPr>
              <a:t> </a:t>
            </a:r>
            <a:r>
              <a:rPr lang="en-US" sz="2400" u="sng" kern="100" spc="-10">
                <a:solidFill>
                  <a:srgbClr val="467886"/>
                </a:solidFill>
                <a:effectLst/>
                <a:ea typeface="Aptos" panose="02110004020202020204"/>
                <a:cs typeface="Times New Roman" panose="02020603050405020304" pitchFamily="18" charset="0"/>
                <a:hlinkClick r:id="rId2"/>
              </a:rPr>
              <a:t>rriel@towson.edu</a:t>
            </a:r>
            <a:endParaRPr lang="en-US" sz="2400" kern="100">
              <a:effectLst/>
              <a:ea typeface="Aptos" panose="02110004020202020204"/>
              <a:cs typeface="Times New Roman" panose="02020603050405020304" pitchFamily="18" charset="0"/>
            </a:endParaRPr>
          </a:p>
        </p:txBody>
      </p:sp>
      <p:sp>
        <p:nvSpPr>
          <p:cNvPr id="8" name="TextBox 7">
            <a:extLst>
              <a:ext uri="{FF2B5EF4-FFF2-40B4-BE49-F238E27FC236}">
                <a16:creationId xmlns:a16="http://schemas.microsoft.com/office/drawing/2014/main" id="{166CAD9D-DF58-7B82-B6B2-F3371A25A999}"/>
              </a:ext>
            </a:extLst>
          </p:cNvPr>
          <p:cNvSpPr txBox="1"/>
          <p:nvPr/>
        </p:nvSpPr>
        <p:spPr>
          <a:xfrm>
            <a:off x="5571099" y="2318785"/>
            <a:ext cx="3204593" cy="384721"/>
          </a:xfrm>
          <a:prstGeom prst="rect">
            <a:avLst/>
          </a:prstGeom>
          <a:noFill/>
        </p:spPr>
        <p:txBody>
          <a:bodyPr wrap="square">
            <a:spAutoFit/>
          </a:bodyPr>
          <a:lstStyle/>
          <a:p>
            <a:pPr algn="ctr"/>
            <a:r>
              <a:rPr lang="en-US" sz="1900" b="1">
                <a:latin typeface="Proxima Nova" panose="02000506030000020004" pitchFamily="2" charset="0"/>
              </a:rPr>
              <a:t>Apply Today!</a:t>
            </a:r>
          </a:p>
        </p:txBody>
      </p:sp>
      <p:pic>
        <p:nvPicPr>
          <p:cNvPr id="4" name="Picture 3" descr="A qr code on a white background&#10;&#10;AI-generated content may be incorrect.">
            <a:extLst>
              <a:ext uri="{FF2B5EF4-FFF2-40B4-BE49-F238E27FC236}">
                <a16:creationId xmlns:a16="http://schemas.microsoft.com/office/drawing/2014/main" id="{6E0068F2-263A-9686-52DA-BC749E435E37}"/>
              </a:ext>
            </a:extLst>
          </p:cNvPr>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31442" y="2856634"/>
            <a:ext cx="2683909" cy="2683909"/>
          </a:xfrm>
          <a:prstGeom prst="rect">
            <a:avLst/>
          </a:prstGeom>
          <a:noFill/>
          <a:ln>
            <a:noFill/>
          </a:ln>
        </p:spPr>
      </p:pic>
    </p:spTree>
    <p:extLst>
      <p:ext uri="{BB962C8B-B14F-4D97-AF65-F5344CB8AC3E}">
        <p14:creationId xmlns:p14="http://schemas.microsoft.com/office/powerpoint/2010/main" val="4250453540"/>
      </p:ext>
    </p:extLst>
  </p:cSld>
  <p:clrMapOvr>
    <a:masterClrMapping/>
  </p:clrMapOvr>
</p:sld>
</file>

<file path=ppt/theme/theme1.xml><?xml version="1.0" encoding="utf-8"?>
<a:theme xmlns:a="http://schemas.openxmlformats.org/drawingml/2006/main" name="Office Theme">
  <a:themeElements>
    <a:clrScheme name="Towson">
      <a:dk1>
        <a:srgbClr val="000000"/>
      </a:dk1>
      <a:lt1>
        <a:srgbClr val="FFFFFF"/>
      </a:lt1>
      <a:dk2>
        <a:srgbClr val="44546A"/>
      </a:dk2>
      <a:lt2>
        <a:srgbClr val="DDDDDD"/>
      </a:lt2>
      <a:accent1>
        <a:srgbClr val="FFBB00"/>
      </a:accent1>
      <a:accent2>
        <a:srgbClr val="DDDDDD"/>
      </a:accent2>
      <a:accent3>
        <a:srgbClr val="3C3C3C"/>
      </a:accent3>
      <a:accent4>
        <a:srgbClr val="FFC000"/>
      </a:accent4>
      <a:accent5>
        <a:srgbClr val="CC9900"/>
      </a:accent5>
      <a:accent6>
        <a:srgbClr val="70AD47"/>
      </a:accent6>
      <a:hlink>
        <a:srgbClr val="CC9900"/>
      </a:hlink>
      <a:folHlink>
        <a:srgbClr val="DDDDDD"/>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TU Glen Mist-169.potx" id="{FE0F514C-37BD-40AB-9F71-28034E5F096A}" vid="{AFFBF7B2-468B-4272-BB36-0B27431F8F39}"/>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TUPPT-GlenMist-43 (3)</Template>
  <Application>Microsoft Office PowerPoint</Application>
  <PresentationFormat>On-screen Show (4:3)</PresentationFormat>
  <Slides>12</Slides>
  <Notes>9</Notes>
  <HiddenSlides>1</HiddenSlides>
  <ScaleCrop>false</ScaleCrop>
  <HeadingPairs>
    <vt:vector size="4" baseType="variant">
      <vt:variant>
        <vt:lpstr>Theme</vt:lpstr>
      </vt:variant>
      <vt:variant>
        <vt:i4>1</vt:i4>
      </vt:variant>
      <vt:variant>
        <vt:lpstr>Slide Titles</vt:lpstr>
      </vt:variant>
      <vt:variant>
        <vt:i4>12</vt:i4>
      </vt:variant>
    </vt:vector>
  </HeadingPairs>
  <TitlesOfParts>
    <vt:vector size="13" baseType="lpstr">
      <vt:lpstr>Office Theme</vt:lpstr>
      <vt:lpstr>Career Communities Micro-Grant Award Guidelines</vt:lpstr>
      <vt:lpstr>Career Communities Micro-Grant  Application Timeline</vt:lpstr>
      <vt:lpstr>Career Communities Micro-Grant Background &amp; Eligibility</vt:lpstr>
      <vt:lpstr>Career Communities Key Programming Priorities</vt:lpstr>
      <vt:lpstr>Career Communities Grant Requirements</vt:lpstr>
      <vt:lpstr>Career Communities Micro-Grant Proposal Format</vt:lpstr>
      <vt:lpstr>Career Communities Micro-Grant Proposal Format</vt:lpstr>
      <vt:lpstr>Career Communities Micro-Grant Proposal Format</vt:lpstr>
      <vt:lpstr>Career Communities Micro-Grant Budget Template Preview</vt:lpstr>
      <vt:lpstr>Career Communities Micro-Grant Proposal Review Process</vt:lpstr>
      <vt:lpstr>Career Communities Micro-Grant  Tips for Success</vt:lpstr>
      <vt:lpstr>Submitting Your Proposal</vt:lpstr>
    </vt:vector>
  </TitlesOfParts>
  <Company>Towson University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Faculty Development &amp; Research Committee Award Guidelines</dc:title>
  <dc:creator>Dufau, Nancy</dc:creator>
  <cp:revision>1</cp:revision>
  <cp:lastPrinted>2022-11-08T18:46:47Z</cp:lastPrinted>
  <dcterms:created xsi:type="dcterms:W3CDTF">2019-08-29T17:07:48Z</dcterms:created>
  <dcterms:modified xsi:type="dcterms:W3CDTF">2025-06-13T16:01:13Z</dcterms:modified>
</cp:coreProperties>
</file>