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0" r:id="rId7"/>
    <p:sldId id="259" r:id="rId8"/>
    <p:sldId id="265" r:id="rId9"/>
    <p:sldId id="266" r:id="rId10"/>
    <p:sldId id="268" r:id="rId11"/>
    <p:sldId id="262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679"/>
    <a:srgbClr val="23A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E13E-979B-4841-BCEA-93FA16C3292F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F85-DFF2-49A3-869D-4BE3C7A4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6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E13E-979B-4841-BCEA-93FA16C3292F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F85-DFF2-49A3-869D-4BE3C7A4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0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E13E-979B-4841-BCEA-93FA16C3292F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F85-DFF2-49A3-869D-4BE3C7A4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2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323B-A3BE-4AD6-A7EF-6D309AED4BB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7412-1942-49B8-85DE-AFECD7DF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30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323B-A3BE-4AD6-A7EF-6D309AED4BB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7412-1942-49B8-85DE-AFECD7DF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57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323B-A3BE-4AD6-A7EF-6D309AED4BB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7412-1942-49B8-85DE-AFECD7DF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0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323B-A3BE-4AD6-A7EF-6D309AED4BB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7412-1942-49B8-85DE-AFECD7DF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30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323B-A3BE-4AD6-A7EF-6D309AED4BB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7412-1942-49B8-85DE-AFECD7DF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81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323B-A3BE-4AD6-A7EF-6D309AED4BB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7412-1942-49B8-85DE-AFECD7DF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38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323B-A3BE-4AD6-A7EF-6D309AED4BB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7412-1942-49B8-85DE-AFECD7DF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10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00087"/>
            <a:ext cx="5111750" cy="5472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2137"/>
            <a:ext cx="3008313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323B-A3BE-4AD6-A7EF-6D309AED4BB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7412-1942-49B8-85DE-AFECD7DF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5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E13E-979B-4841-BCEA-93FA16C3292F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F85-DFF2-49A3-869D-4BE3C7A4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02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323B-A3BE-4AD6-A7EF-6D309AED4BB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7412-1942-49B8-85DE-AFECD7DF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23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323B-A3BE-4AD6-A7EF-6D309AED4BB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7412-1942-49B8-85DE-AFECD7DF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33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6323B-A3BE-4AD6-A7EF-6D309AED4BB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7412-1942-49B8-85DE-AFECD7DFC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06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43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E9A5-C24E-42B1-88D6-E3785FEB6F1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9AB-698F-4617-AD91-33A6FA060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75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E9A5-C24E-42B1-88D6-E3785FEB6F1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9AB-698F-4617-AD91-33A6FA060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51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4406900"/>
            <a:ext cx="75438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906713"/>
            <a:ext cx="7543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E9A5-C24E-42B1-88D6-E3785FEB6F1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9AB-698F-4617-AD91-33A6FA060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86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657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E9A5-C24E-42B1-88D6-E3785FEB6F1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9AB-698F-4617-AD91-33A6FA060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59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E9A5-C24E-42B1-88D6-E3785FEB6F1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9AB-698F-4617-AD91-33A6FA060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9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E9A5-C24E-42B1-88D6-E3785FEB6F1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9AB-698F-4617-AD91-33A6FA060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21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E9A5-C24E-42B1-88D6-E3785FEB6F1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9AB-698F-4617-AD91-33A6FA060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8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E13E-979B-4841-BCEA-93FA16C3292F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F85-DFF2-49A3-869D-4BE3C7A4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45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E9A5-C24E-42B1-88D6-E3785FEB6F1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9AB-698F-4617-AD91-33A6FA060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18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E9A5-C24E-42B1-88D6-E3785FEB6F1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9AB-698F-4617-AD91-33A6FA060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9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E9A5-C24E-42B1-88D6-E3785FEB6F1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9AB-698F-4617-AD91-33A6FA060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08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E9A5-C24E-42B1-88D6-E3785FEB6F1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49AB-698F-4617-AD91-33A6FA060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4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E13E-979B-4841-BCEA-93FA16C3292F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F85-DFF2-49A3-869D-4BE3C7A4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8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E13E-979B-4841-BCEA-93FA16C3292F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F85-DFF2-49A3-869D-4BE3C7A4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E13E-979B-4841-BCEA-93FA16C3292F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F85-DFF2-49A3-869D-4BE3C7A4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E13E-979B-4841-BCEA-93FA16C3292F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F85-DFF2-49A3-869D-4BE3C7A4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9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9737"/>
            <a:ext cx="3008313" cy="4386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E13E-979B-4841-BCEA-93FA16C3292F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F85-DFF2-49A3-869D-4BE3C7A4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1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E13E-979B-4841-BCEA-93FA16C3292F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FF85-DFF2-49A3-869D-4BE3C7A4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68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1E13E-979B-4841-BCEA-93FA16C3292F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4FF85-DFF2-49A3-869D-4BE3C7A440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81000" cy="6320627"/>
          </a:xfrm>
          <a:prstGeom prst="rect">
            <a:avLst/>
          </a:prstGeom>
          <a:gradFill flip="none" rotWithShape="1">
            <a:gsLst>
              <a:gs pos="0">
                <a:srgbClr val="7AC143">
                  <a:tint val="66000"/>
                  <a:satMod val="160000"/>
                </a:srgbClr>
              </a:gs>
              <a:gs pos="100000">
                <a:schemeClr val="bg1"/>
              </a:gs>
              <a:gs pos="34000">
                <a:srgbClr val="7AC143">
                  <a:tint val="44500"/>
                  <a:satMod val="160000"/>
                </a:srgbClr>
              </a:gs>
              <a:gs pos="67000">
                <a:srgbClr val="7AC14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gonal Stripe 7"/>
          <p:cNvSpPr/>
          <p:nvPr userDrawn="1"/>
        </p:nvSpPr>
        <p:spPr>
          <a:xfrm>
            <a:off x="0" y="-11546"/>
            <a:ext cx="1078132" cy="1154545"/>
          </a:xfrm>
          <a:prstGeom prst="diagStripe">
            <a:avLst>
              <a:gd name="adj" fmla="val 35978"/>
            </a:avLst>
          </a:prstGeom>
          <a:solidFill>
            <a:srgbClr val="26B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1000" y="685800"/>
            <a:ext cx="8763000" cy="0"/>
          </a:xfrm>
          <a:prstGeom prst="line">
            <a:avLst/>
          </a:prstGeom>
          <a:ln w="12700">
            <a:solidFill>
              <a:srgbClr val="26B5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248400"/>
            <a:ext cx="9144000" cy="0"/>
          </a:xfrm>
          <a:prstGeom prst="line">
            <a:avLst/>
          </a:prstGeom>
          <a:ln w="38100">
            <a:solidFill>
              <a:srgbClr val="26609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84726"/>
            <a:ext cx="324701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50" y="63625"/>
            <a:ext cx="1148666" cy="62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3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124679"/>
          </a:solidFill>
          <a:latin typeface="Century Gothic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Garamond" pitchFamily="18" charset="0"/>
        <a:buChar char="-"/>
        <a:defRPr sz="2000" b="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·"/>
        <a:defRPr sz="1800" b="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2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6323B-A3BE-4AD6-A7EF-6D309AED4BB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E7412-1942-49B8-85DE-AFECD7DFC1B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52600" y="457200"/>
            <a:ext cx="7391400" cy="0"/>
          </a:xfrm>
          <a:prstGeom prst="line">
            <a:avLst/>
          </a:prstGeom>
          <a:ln w="38100">
            <a:solidFill>
              <a:srgbClr val="26609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 rot="5400000">
            <a:off x="5173603" y="-3573399"/>
            <a:ext cx="396994" cy="7543800"/>
          </a:xfrm>
          <a:prstGeom prst="rect">
            <a:avLst/>
          </a:prstGeom>
          <a:gradFill flip="none" rotWithShape="1">
            <a:gsLst>
              <a:gs pos="0">
                <a:srgbClr val="26B5A0">
                  <a:tint val="66000"/>
                  <a:satMod val="160000"/>
                </a:srgbClr>
              </a:gs>
              <a:gs pos="34000">
                <a:srgbClr val="26B5A0">
                  <a:tint val="44500"/>
                  <a:satMod val="160000"/>
                </a:srgbClr>
              </a:gs>
              <a:gs pos="100000">
                <a:schemeClr val="bg1"/>
              </a:gs>
              <a:gs pos="67000">
                <a:srgbClr val="26B5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4396"/>
            <a:ext cx="1447800" cy="4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200" b="1" kern="1200" dirty="0">
          <a:solidFill>
            <a:srgbClr val="124679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lang="en-US" sz="2800" b="0" kern="120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Garamond" pitchFamily="18" charset="0"/>
        <a:buChar char="-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·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143000" cy="6320627"/>
          </a:xfrm>
          <a:prstGeom prst="rect">
            <a:avLst/>
          </a:prstGeom>
          <a:gradFill flip="none" rotWithShape="1">
            <a:gsLst>
              <a:gs pos="0">
                <a:srgbClr val="7AC143">
                  <a:tint val="66000"/>
                  <a:satMod val="160000"/>
                </a:srgbClr>
              </a:gs>
              <a:gs pos="100000">
                <a:schemeClr val="bg1"/>
              </a:gs>
              <a:gs pos="34000">
                <a:srgbClr val="7AC143">
                  <a:tint val="44500"/>
                  <a:satMod val="160000"/>
                </a:srgbClr>
              </a:gs>
              <a:gs pos="67000">
                <a:srgbClr val="7AC14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096000"/>
            <a:ext cx="9144000" cy="374064"/>
            <a:chOff x="0" y="6213768"/>
            <a:chExt cx="9144000" cy="37406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6400800"/>
              <a:ext cx="7315200" cy="0"/>
            </a:xfrm>
            <a:prstGeom prst="line">
              <a:avLst/>
            </a:prstGeom>
            <a:ln w="38100">
              <a:solidFill>
                <a:srgbClr val="26609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763000" y="6400800"/>
              <a:ext cx="381000" cy="0"/>
            </a:xfrm>
            <a:prstGeom prst="line">
              <a:avLst/>
            </a:prstGeom>
            <a:ln w="38100">
              <a:solidFill>
                <a:srgbClr val="26609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129" y="6213768"/>
              <a:ext cx="1273671" cy="374064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 userDrawn="1"/>
        </p:nvSpPr>
        <p:spPr>
          <a:xfrm>
            <a:off x="0" y="0"/>
            <a:ext cx="304800" cy="6320627"/>
          </a:xfrm>
          <a:prstGeom prst="rect">
            <a:avLst/>
          </a:prstGeom>
          <a:gradFill flip="none" rotWithShape="1">
            <a:gsLst>
              <a:gs pos="0">
                <a:srgbClr val="26B5A0">
                  <a:tint val="66000"/>
                  <a:satMod val="160000"/>
                </a:srgbClr>
              </a:gs>
              <a:gs pos="34000">
                <a:srgbClr val="26B5A0">
                  <a:tint val="44500"/>
                  <a:satMod val="160000"/>
                </a:srgbClr>
              </a:gs>
              <a:gs pos="100000">
                <a:schemeClr val="bg1"/>
              </a:gs>
              <a:gs pos="67000">
                <a:srgbClr val="26B5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05554" y="0"/>
            <a:ext cx="0" cy="6858000"/>
          </a:xfrm>
          <a:prstGeom prst="line">
            <a:avLst/>
          </a:prstGeom>
          <a:ln w="28575">
            <a:solidFill>
              <a:srgbClr val="266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E9A5-C24E-42B1-88D6-E3785FEB6F1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749AB-698F-4617-AD91-33A6FA060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rgbClr val="124679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hcp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3736" y="11836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Harford County Public Schools</a:t>
            </a:r>
            <a:br>
              <a:rPr lang="en-US" dirty="0"/>
            </a:br>
            <a:r>
              <a:rPr lang="en-US" dirty="0"/>
              <a:t>Application, Interview, and Hiring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41042" y="3712771"/>
            <a:ext cx="8412479" cy="20683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3A78F"/>
                </a:solidFill>
              </a:rPr>
              <a:t>Shannon Hagan</a:t>
            </a:r>
          </a:p>
          <a:p>
            <a:r>
              <a:rPr lang="en-US" dirty="0">
                <a:solidFill>
                  <a:srgbClr val="23A78F"/>
                </a:solidFill>
              </a:rPr>
              <a:t>Coordinator of Staff Management</a:t>
            </a:r>
          </a:p>
        </p:txBody>
      </p:sp>
      <p:pic>
        <p:nvPicPr>
          <p:cNvPr id="4" name="Picture 3" descr="Leaf illustrati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0" y="381186"/>
            <a:ext cx="2620605" cy="3074985"/>
          </a:xfrm>
          <a:prstGeom prst="rect">
            <a:avLst/>
          </a:prstGeom>
        </p:spPr>
      </p:pic>
      <p:pic>
        <p:nvPicPr>
          <p:cNvPr id="5" name="Picture 4" descr="student holding sign &quot;shine brighter&quot;">
            <a:extLst>
              <a:ext uri="{FF2B5EF4-FFF2-40B4-BE49-F238E27FC236}">
                <a16:creationId xmlns:a16="http://schemas.microsoft.com/office/drawing/2014/main" id="{95E3E66A-31F2-4F33-B0D9-39E2817B6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00" y="2601954"/>
            <a:ext cx="2418736" cy="2424246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12369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958645"/>
            <a:ext cx="8229600" cy="868361"/>
          </a:xfrm>
          <a:effectLst>
            <a:outerShdw blurRad="50800" dist="38100" dir="2700000" algn="tl" rotWithShape="0">
              <a:srgbClr val="FFCC66">
                <a:alpha val="40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2D050"/>
                </a:solidFill>
                <a:latin typeface="Comic Sans MS" panose="030F0702030302020204" pitchFamily="66" charset="0"/>
              </a:rPr>
              <a:t>Do you see yourself here? We do!</a:t>
            </a:r>
            <a:br>
              <a:rPr lang="en-US" dirty="0">
                <a:solidFill>
                  <a:srgbClr val="92D05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92D050"/>
                </a:solidFill>
                <a:latin typeface="Comic Sans MS" panose="030F0702030302020204" pitchFamily="66" charset="0"/>
              </a:rPr>
              <a:t>For more information email: Shannon.Hagan@hcps.org </a:t>
            </a:r>
          </a:p>
        </p:txBody>
      </p:sp>
      <p:pic>
        <p:nvPicPr>
          <p:cNvPr id="2" name="Picture 1" descr="large group of people standing with orange shirts">
            <a:extLst>
              <a:ext uri="{FF2B5EF4-FFF2-40B4-BE49-F238E27FC236}">
                <a16:creationId xmlns:a16="http://schemas.microsoft.com/office/drawing/2014/main" id="{E5437F03-0368-45A0-A29E-6FDE6BFB7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28" y="2228538"/>
            <a:ext cx="8023518" cy="33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0"/>
            <a:ext cx="8229600" cy="868361"/>
          </a:xfrm>
        </p:spPr>
        <p:txBody>
          <a:bodyPr/>
          <a:lstStyle/>
          <a:p>
            <a:r>
              <a:rPr lang="en-US" dirty="0"/>
              <a:t>The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6810"/>
            <a:ext cx="8229600" cy="53393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24679"/>
                </a:solidFill>
              </a:rPr>
              <a:t>Complete application at </a:t>
            </a:r>
            <a:r>
              <a:rPr lang="en-US" dirty="0">
                <a:solidFill>
                  <a:srgbClr val="124679"/>
                </a:solidFill>
                <a:hlinkClick r:id="rId2"/>
              </a:rPr>
              <a:t>www.hcps.org</a:t>
            </a:r>
            <a:r>
              <a:rPr lang="en-US" dirty="0">
                <a:solidFill>
                  <a:srgbClr val="124679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4679"/>
                </a:solidFill>
              </a:rPr>
              <a:t>Avoid “see resume”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4679"/>
                </a:solidFill>
              </a:rPr>
              <a:t>Avoid abbreviations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4679"/>
                </a:solidFill>
              </a:rPr>
              <a:t>2022-23 SY applications will be available in             February</a:t>
            </a:r>
          </a:p>
          <a:p>
            <a:pPr marL="457200" lvl="1" indent="0">
              <a:buNone/>
            </a:pPr>
            <a:endParaRPr lang="en-US" sz="2800" dirty="0">
              <a:solidFill>
                <a:srgbClr val="124679"/>
              </a:solidFill>
            </a:endParaRPr>
          </a:p>
          <a:p>
            <a:r>
              <a:rPr lang="en-US" dirty="0">
                <a:solidFill>
                  <a:srgbClr val="124679"/>
                </a:solidFill>
              </a:rPr>
              <a:t>Requirements:</a:t>
            </a:r>
          </a:p>
          <a:p>
            <a:pPr lvl="1"/>
            <a:r>
              <a:rPr lang="en-US" sz="2800" b="1" dirty="0">
                <a:solidFill>
                  <a:srgbClr val="124679"/>
                </a:solidFill>
              </a:rPr>
              <a:t>3 professional references </a:t>
            </a:r>
          </a:p>
          <a:p>
            <a:pPr lvl="1"/>
            <a:r>
              <a:rPr lang="en-US" sz="2800" dirty="0">
                <a:solidFill>
                  <a:srgbClr val="124679"/>
                </a:solidFill>
              </a:rPr>
              <a:t>Attach test scores, transcripts, and certification 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rgbClr val="124679"/>
                </a:solidFill>
              </a:rPr>
              <a:t>(if available)</a:t>
            </a:r>
          </a:p>
          <a:p>
            <a:endParaRPr lang="en-US" dirty="0"/>
          </a:p>
        </p:txBody>
      </p:sp>
      <p:pic>
        <p:nvPicPr>
          <p:cNvPr id="6" name="Picture 5" descr="A picture containing person, music, man&#10;&#10;Description automatically generated">
            <a:extLst>
              <a:ext uri="{FF2B5EF4-FFF2-40B4-BE49-F238E27FC236}">
                <a16:creationId xmlns:a16="http://schemas.microsoft.com/office/drawing/2014/main" id="{79669BB6-6F81-49C7-9C42-046D62FCAE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4203">
            <a:off x="7128570" y="2907477"/>
            <a:ext cx="1719653" cy="142116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9188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1"/>
          </a:xfrm>
        </p:spPr>
        <p:txBody>
          <a:bodyPr/>
          <a:lstStyle/>
          <a:p>
            <a:r>
              <a:rPr lang="en-US" dirty="0"/>
              <a:t>The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5544"/>
            <a:ext cx="8229600" cy="5360619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124679"/>
                </a:solidFill>
              </a:rPr>
              <a:t>Elementary/Early Childhood – 2 step process</a:t>
            </a:r>
          </a:p>
          <a:p>
            <a:r>
              <a:rPr lang="en-US" dirty="0">
                <a:solidFill>
                  <a:srgbClr val="124679"/>
                </a:solidFill>
              </a:rPr>
              <a:t>Secondary/Specific Content Area – 3 step process</a:t>
            </a:r>
          </a:p>
          <a:p>
            <a:r>
              <a:rPr lang="en-US" b="1" dirty="0">
                <a:solidFill>
                  <a:srgbClr val="124679"/>
                </a:solidFill>
              </a:rPr>
              <a:t>Human Resources Screening:</a:t>
            </a:r>
          </a:p>
          <a:p>
            <a:pPr lvl="1"/>
            <a:r>
              <a:rPr lang="en-US" dirty="0">
                <a:solidFill>
                  <a:srgbClr val="124679"/>
                </a:solidFill>
              </a:rPr>
              <a:t>General questions about lesson planning, classroom management, assessment, parent communication, and cultural proficiency</a:t>
            </a:r>
          </a:p>
          <a:p>
            <a:pPr lvl="1"/>
            <a:r>
              <a:rPr lang="en-US" dirty="0">
                <a:solidFill>
                  <a:srgbClr val="124679"/>
                </a:solidFill>
              </a:rPr>
              <a:t>Recorded Video Option</a:t>
            </a:r>
          </a:p>
          <a:p>
            <a:r>
              <a:rPr lang="en-US" b="1" dirty="0">
                <a:solidFill>
                  <a:srgbClr val="124679"/>
                </a:solidFill>
              </a:rPr>
              <a:t>Content Area:</a:t>
            </a:r>
          </a:p>
          <a:p>
            <a:pPr lvl="1"/>
            <a:r>
              <a:rPr lang="en-US" dirty="0">
                <a:solidFill>
                  <a:srgbClr val="124679"/>
                </a:solidFill>
              </a:rPr>
              <a:t>Specific content questions</a:t>
            </a:r>
          </a:p>
          <a:p>
            <a:r>
              <a:rPr lang="en-US" b="1" dirty="0">
                <a:solidFill>
                  <a:srgbClr val="124679"/>
                </a:solidFill>
              </a:rPr>
              <a:t>School Interview:</a:t>
            </a:r>
          </a:p>
          <a:p>
            <a:pPr lvl="1"/>
            <a:r>
              <a:rPr lang="en-US" dirty="0">
                <a:solidFill>
                  <a:srgbClr val="124679"/>
                </a:solidFill>
              </a:rPr>
              <a:t>Varies by principal</a:t>
            </a:r>
          </a:p>
          <a:p>
            <a:r>
              <a:rPr lang="en-US" dirty="0">
                <a:solidFill>
                  <a:srgbClr val="124679"/>
                </a:solidFill>
              </a:rPr>
              <a:t>Professional dress is a must! </a:t>
            </a:r>
          </a:p>
          <a:p>
            <a:r>
              <a:rPr lang="en-US" dirty="0">
                <a:solidFill>
                  <a:srgbClr val="124679"/>
                </a:solidFill>
              </a:rPr>
              <a:t>Portfolios are optional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0C269CC-BA9B-46A5-953C-51BB31AEA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94" y="3229897"/>
            <a:ext cx="3262870" cy="242608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5999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719237" cy="839972"/>
          </a:xfrm>
        </p:spPr>
        <p:txBody>
          <a:bodyPr>
            <a:normAutofit/>
          </a:bodyPr>
          <a:lstStyle/>
          <a:p>
            <a:r>
              <a:rPr lang="en-US" sz="2800" dirty="0"/>
              <a:t>Alternative Interview for HCPS Interns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172"/>
            <a:ext cx="8229600" cy="528619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124679"/>
                </a:solidFill>
              </a:rPr>
              <a:t>Invite a member of the administrative team to observe a lesson in lieu of an interview. </a:t>
            </a:r>
          </a:p>
          <a:p>
            <a:pPr lvl="1"/>
            <a:r>
              <a:rPr lang="en-US" dirty="0">
                <a:solidFill>
                  <a:srgbClr val="124679"/>
                </a:solidFill>
              </a:rPr>
              <a:t>Complete by April 30</a:t>
            </a:r>
            <a:r>
              <a:rPr lang="en-US" baseline="30000" dirty="0">
                <a:solidFill>
                  <a:srgbClr val="124679"/>
                </a:solidFill>
              </a:rPr>
              <a:t>th</a:t>
            </a:r>
            <a:r>
              <a:rPr lang="en-US" dirty="0">
                <a:solidFill>
                  <a:srgbClr val="124679"/>
                </a:solidFill>
              </a:rPr>
              <a:t> if possible for Spring Graduates</a:t>
            </a:r>
          </a:p>
          <a:p>
            <a:pPr lvl="1"/>
            <a:r>
              <a:rPr lang="en-US" dirty="0">
                <a:solidFill>
                  <a:srgbClr val="124679"/>
                </a:solidFill>
              </a:rPr>
              <a:t>Complete by 12/1 for December Graduates </a:t>
            </a:r>
          </a:p>
          <a:p>
            <a:pPr marL="457200" lvl="1" indent="0">
              <a:buNone/>
            </a:pPr>
            <a:endParaRPr lang="en-US" dirty="0">
              <a:solidFill>
                <a:srgbClr val="124679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rgbClr val="124679"/>
                </a:solidFill>
              </a:rPr>
              <a:t>Lesson observations will be similar to those conducted on HCPS teachers, using the Danielson Framework.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124679"/>
                </a:solidFill>
              </a:rPr>
              <a:t>Domain 1: Planning and Preparation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124679"/>
                </a:solidFill>
              </a:rPr>
              <a:t>Domain 2: Classroom Environment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124679"/>
                </a:solidFill>
              </a:rPr>
              <a:t>Domain 3: Instruction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124679"/>
                </a:solidFill>
              </a:rPr>
              <a:t>Domain 4: Professional Practice</a:t>
            </a:r>
          </a:p>
          <a:p>
            <a:pPr marL="800100" lvl="2" indent="0">
              <a:buNone/>
            </a:pPr>
            <a:endParaRPr lang="en-US" sz="2400" dirty="0">
              <a:solidFill>
                <a:srgbClr val="124679"/>
              </a:solidFill>
            </a:endParaRPr>
          </a:p>
          <a:p>
            <a:r>
              <a:rPr lang="en-US" sz="2400" dirty="0">
                <a:solidFill>
                  <a:srgbClr val="124679"/>
                </a:solidFill>
              </a:rPr>
              <a:t>An online application must be submitted for the observation to be valid.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9400E9C-BBBD-4813-B9B4-5D466D09F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06" y="3234267"/>
            <a:ext cx="2009187" cy="1964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537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1"/>
          </a:xfrm>
        </p:spPr>
        <p:txBody>
          <a:bodyPr/>
          <a:lstStyle/>
          <a:p>
            <a:r>
              <a:rPr lang="en-US" dirty="0"/>
              <a:t>The Hiring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4912"/>
            <a:ext cx="8229600" cy="537125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24679"/>
                </a:solidFill>
              </a:rPr>
              <a:t>Application completed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24679"/>
                </a:solidFill>
              </a:rPr>
              <a:t>All required interviews completed</a:t>
            </a:r>
          </a:p>
          <a:p>
            <a:pPr lvl="1"/>
            <a:r>
              <a:rPr lang="en-US" dirty="0">
                <a:solidFill>
                  <a:srgbClr val="124679"/>
                </a:solidFill>
              </a:rPr>
              <a:t>Interviews expire after one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24679"/>
                </a:solidFill>
              </a:rPr>
              <a:t>Principal makes selection and alerts Human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24679"/>
                </a:solidFill>
              </a:rPr>
              <a:t>Human Resources verifies all documentation has been received:</a:t>
            </a:r>
          </a:p>
          <a:p>
            <a:pPr marL="628650" lvl="1" indent="-342900"/>
            <a:r>
              <a:rPr lang="en-US" dirty="0">
                <a:solidFill>
                  <a:srgbClr val="124679"/>
                </a:solidFill>
              </a:rPr>
              <a:t>Transcripts with degree conferral, test scores, and certification if applicable</a:t>
            </a:r>
          </a:p>
          <a:p>
            <a:pPr marL="628650" lvl="1" indent="-342900"/>
            <a:r>
              <a:rPr lang="en-US" dirty="0">
                <a:solidFill>
                  <a:srgbClr val="124679"/>
                </a:solidFill>
              </a:rPr>
              <a:t>Completed references are required from mentor teacher(s) and university supervisor.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124679"/>
                </a:solidFill>
              </a:rPr>
              <a:t>Human Resources makes the offer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24679"/>
                </a:solidFill>
              </a:rPr>
              <a:t>You will have 24 hours to accept the offer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C2D4BF-A136-4DC2-AE2B-8BB760D0E6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32" y="868361"/>
            <a:ext cx="1657579" cy="125532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59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D53B-4729-4C5A-8076-B8095A2C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1" y="-67557"/>
            <a:ext cx="8229600" cy="868361"/>
          </a:xfrm>
        </p:spPr>
        <p:txBody>
          <a:bodyPr/>
          <a:lstStyle/>
          <a:p>
            <a:r>
              <a:rPr lang="en-US" dirty="0"/>
              <a:t>Open Contracts</a:t>
            </a:r>
          </a:p>
        </p:txBody>
      </p:sp>
      <p:pic>
        <p:nvPicPr>
          <p:cNvPr id="4" name="Content Placeholder 3" descr="Group of student in orange shirts">
            <a:extLst>
              <a:ext uri="{FF2B5EF4-FFF2-40B4-BE49-F238E27FC236}">
                <a16:creationId xmlns:a16="http://schemas.microsoft.com/office/drawing/2014/main" id="{7B109911-2D47-427B-AD38-09670FCC9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96031">
            <a:off x="5018819" y="2211511"/>
            <a:ext cx="3665862" cy="2759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A87E79-42FE-48D3-8860-4A6FE9AAF6C8}"/>
              </a:ext>
            </a:extLst>
          </p:cNvPr>
          <p:cNvSpPr txBox="1"/>
          <p:nvPr/>
        </p:nvSpPr>
        <p:spPr>
          <a:xfrm>
            <a:off x="457200" y="828796"/>
            <a:ext cx="45799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4679"/>
                </a:solidFill>
                <a:latin typeface="Garamond" panose="02020404030301010803" pitchFamily="18" charset="0"/>
              </a:rPr>
              <a:t>HCPS will offer open contracts to candidates who exceed expectations and for positions in which there are known vacancies.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4679"/>
                </a:solidFill>
                <a:latin typeface="Garamond" panose="02020404030301010803" pitchFamily="18" charset="0"/>
              </a:rPr>
              <a:t>This will guarantee a position with HCPS.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4679"/>
                </a:solidFill>
                <a:latin typeface="Garamond" panose="02020404030301010803" pitchFamily="18" charset="0"/>
              </a:rPr>
              <a:t>The candidate will be given priority to interview with schools.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24679"/>
                </a:solidFill>
                <a:latin typeface="Garamond" panose="02020404030301010803" pitchFamily="18" charset="0"/>
              </a:rPr>
              <a:t>Candidate will select offer that they feel is a best fit.</a:t>
            </a:r>
          </a:p>
        </p:txBody>
      </p:sp>
    </p:spTree>
    <p:extLst>
      <p:ext uri="{BB962C8B-B14F-4D97-AF65-F5344CB8AC3E}">
        <p14:creationId xmlns:p14="http://schemas.microsoft.com/office/powerpoint/2010/main" val="5289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AD9C-AFF9-4153-8044-503E1214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latin typeface="Century Gothic" pitchFamily="34" charset="0"/>
                <a:ea typeface="+mj-ea"/>
                <a:cs typeface="+mj-cs"/>
              </a:rPr>
              <a:t>HCPS Teacher Expo </a:t>
            </a:r>
          </a:p>
        </p:txBody>
      </p:sp>
      <p:pic>
        <p:nvPicPr>
          <p:cNvPr id="4" name="Content Placeholder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9E395EA8-8F7A-4A17-9D38-5D06F7DE8B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/>
          <a:stretch/>
        </p:blipFill>
        <p:spPr>
          <a:xfrm rot="21600000"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22D11E-A661-4BFF-B97D-B24487BEFFDC}"/>
              </a:ext>
            </a:extLst>
          </p:cNvPr>
          <p:cNvSpPr txBox="1"/>
          <p:nvPr/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ct val="20000"/>
              </a:spcBef>
            </a:pPr>
            <a:r>
              <a:rPr lang="en-US" b="0" kern="1200" dirty="0">
                <a:solidFill>
                  <a:srgbClr val="124679"/>
                </a:solidFill>
                <a:latin typeface="Garamond" pitchFamily="18" charset="0"/>
                <a:ea typeface="+mn-ea"/>
                <a:cs typeface="+mn-cs"/>
              </a:rPr>
              <a:t>HCPS hosts a Teacher Expo in the early spring each year at Towson University Northeastern. </a:t>
            </a:r>
          </a:p>
          <a:p>
            <a:pPr>
              <a:spcBef>
                <a:spcPct val="20000"/>
              </a:spcBef>
            </a:pPr>
            <a:r>
              <a:rPr lang="en-US" b="0" kern="1200" dirty="0">
                <a:solidFill>
                  <a:srgbClr val="124679"/>
                </a:solidFill>
                <a:latin typeface="Garamond" pitchFamily="18" charset="0"/>
                <a:ea typeface="+mn-ea"/>
                <a:cs typeface="+mn-cs"/>
              </a:rPr>
              <a:t>Stay tuned for details. </a:t>
            </a:r>
          </a:p>
        </p:txBody>
      </p:sp>
    </p:spTree>
    <p:extLst>
      <p:ext uri="{BB962C8B-B14F-4D97-AF65-F5344CB8AC3E}">
        <p14:creationId xmlns:p14="http://schemas.microsoft.com/office/powerpoint/2010/main" val="283618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D53B-4729-4C5A-8076-B8095A2C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683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latin typeface="Century Gothic" pitchFamily="34" charset="0"/>
                <a:ea typeface="+mj-ea"/>
                <a:cs typeface="+mj-cs"/>
              </a:rPr>
              <a:t>Salary and Benefits </a:t>
            </a:r>
          </a:p>
        </p:txBody>
      </p:sp>
      <p:pic>
        <p:nvPicPr>
          <p:cNvPr id="9" name="Content Placeholder 8" descr="A group of people in green shirts&#10;&#10;Description automatically generated with low confidence">
            <a:extLst>
              <a:ext uri="{FF2B5EF4-FFF2-40B4-BE49-F238E27FC236}">
                <a16:creationId xmlns:a16="http://schemas.microsoft.com/office/drawing/2014/main" id="{B25E3C02-747B-4F4F-BC83-DB7F73D97A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7420"/>
            <a:ext cx="4038600" cy="2423160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A87E79-42FE-48D3-8860-4A6FE9AAF6C8}"/>
              </a:ext>
            </a:extLst>
          </p:cNvPr>
          <p:cNvSpPr txBox="1"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4679"/>
                </a:solidFill>
                <a:latin typeface="Garamond" pitchFamily="18" charset="0"/>
              </a:rPr>
              <a:t>In the top 5 highest salaries in MD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4679"/>
                </a:solidFill>
                <a:latin typeface="Garamond" pitchFamily="18" charset="0"/>
              </a:rPr>
              <a:t>Starting salary for Bachelor’s degree for 21-22 SY $50649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4679"/>
                </a:solidFill>
                <a:latin typeface="Garamond" pitchFamily="18" charset="0"/>
              </a:rPr>
              <a:t>Starting salary for Master’s degree for 21-22 SY $53661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4679"/>
                </a:solidFill>
                <a:latin typeface="Garamond" pitchFamily="18" charset="0"/>
              </a:rPr>
              <a:t>HCPS covers 85-95% of your heath care. Our significant contribution will lessen the impact on your salary.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4679"/>
                </a:solidFill>
                <a:latin typeface="Garamond" pitchFamily="18" charset="0"/>
              </a:rPr>
              <a:t>$900 for each 3-credit course is provided for tuition reimbursement as you work towards your Master’s Degree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86ACAB-5A22-45CA-BFC9-FB50D60C5778}"/>
              </a:ext>
            </a:extLst>
          </p:cNvPr>
          <p:cNvSpPr txBox="1"/>
          <p:nvPr/>
        </p:nvSpPr>
        <p:spPr>
          <a:xfrm>
            <a:off x="405581" y="5154561"/>
            <a:ext cx="4355691" cy="157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124679"/>
                </a:solidFill>
                <a:latin typeface="Garamond" pitchFamily="18" charset="0"/>
              </a:rPr>
              <a:t>Always ask counties about their benefits and tuition reimbursement package! </a:t>
            </a:r>
          </a:p>
        </p:txBody>
      </p:sp>
    </p:spTree>
    <p:extLst>
      <p:ext uri="{BB962C8B-B14F-4D97-AF65-F5344CB8AC3E}">
        <p14:creationId xmlns:p14="http://schemas.microsoft.com/office/powerpoint/2010/main" val="1577166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rgbClr val="FFCC66">
                <a:alpha val="40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33CC"/>
                </a:solidFill>
                <a:latin typeface="Comic Sans MS" panose="030F0702030302020204" pitchFamily="66" charset="0"/>
              </a:rPr>
              <a:t>Social Media- Follow, Like, Share, Retweet</a:t>
            </a:r>
          </a:p>
        </p:txBody>
      </p:sp>
      <p:pic>
        <p:nvPicPr>
          <p:cNvPr id="3" name="Picture 2" descr="File:&lt;strong&gt;Facebook&lt;/strong&gt; Shiny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3" y="2400032"/>
            <a:ext cx="1657782" cy="1657782"/>
          </a:xfrm>
          <a:prstGeom prst="rect">
            <a:avLst/>
          </a:prstGeom>
        </p:spPr>
      </p:pic>
      <p:pic>
        <p:nvPicPr>
          <p:cNvPr id="7" name="Picture 6" descr="Climate Frontlin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78" y="3657660"/>
            <a:ext cx="1772111" cy="17721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2058" y="2917218"/>
            <a:ext cx="3873176" cy="646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1" dirty="0">
                <a:solidFill>
                  <a:srgbClr val="FECD6B"/>
                </a:solidFill>
                <a:latin typeface="Comic Sans MS" panose="030F0702030302020204" pitchFamily="66" charset="0"/>
              </a:rPr>
              <a:t>@</a:t>
            </a:r>
            <a:r>
              <a:rPr lang="en-US" sz="3601" dirty="0" err="1">
                <a:solidFill>
                  <a:srgbClr val="FECD6B"/>
                </a:solidFill>
                <a:latin typeface="Comic Sans MS" panose="030F0702030302020204" pitchFamily="66" charset="0"/>
              </a:rPr>
              <a:t>HCPSRecruiter</a:t>
            </a:r>
            <a:endParaRPr lang="en-US" sz="3601" dirty="0">
              <a:solidFill>
                <a:srgbClr val="FECD6B"/>
              </a:solidFill>
            </a:endParaRPr>
          </a:p>
        </p:txBody>
      </p:sp>
      <p:pic>
        <p:nvPicPr>
          <p:cNvPr id="9" name="Picture 8" descr="Newly Launched &lt;strong&gt;Twitter&lt;/strong&gt; Engage for Better Tweet Analytic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66" y="2498168"/>
            <a:ext cx="1559646" cy="15596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0337523">
            <a:off x="5684793" y="4927285"/>
            <a:ext cx="2602352" cy="438728"/>
          </a:xfrm>
          <a:prstGeom prst="rect">
            <a:avLst/>
          </a:prstGeom>
          <a:noFill/>
          <a:effectLst>
            <a:glow rad="533400">
              <a:schemeClr val="accent1">
                <a:alpha val="40000"/>
              </a:schemeClr>
            </a:glow>
            <a:outerShdw blurRad="50800" dist="38100" algn="l" rotWithShape="0">
              <a:schemeClr val="tx1">
                <a:alpha val="73000"/>
              </a:schemeClr>
            </a:outerShdw>
          </a:effectLst>
        </p:spPr>
        <p:txBody>
          <a:bodyPr wrap="none" lIns="68598" tIns="34299" rIns="68598" bIns="34299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en-US" sz="240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HCPScomeshine</a:t>
            </a:r>
            <a:endParaRPr lang="en-US" sz="240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0286230">
            <a:off x="5214608" y="4585222"/>
            <a:ext cx="3094474" cy="438728"/>
          </a:xfrm>
          <a:prstGeom prst="rect">
            <a:avLst/>
          </a:prstGeom>
          <a:noFill/>
          <a:effectLst>
            <a:glow rad="533400">
              <a:schemeClr val="accent1">
                <a:alpha val="40000"/>
              </a:schemeClr>
            </a:glow>
            <a:outerShdw blurRad="50800" dist="38100" algn="l" rotWithShape="0">
              <a:schemeClr val="tx1">
                <a:alpha val="73000"/>
              </a:schemeClr>
            </a:outerShdw>
          </a:effectLst>
        </p:spPr>
        <p:txBody>
          <a:bodyPr wrap="none" lIns="68598" tIns="34299" rIns="68598" bIns="34299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en-US" sz="240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HCPSshinebrighter</a:t>
            </a:r>
            <a:endParaRPr lang="en-US" sz="240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135176">
            <a:off x="331027" y="4585220"/>
            <a:ext cx="3161799" cy="438728"/>
          </a:xfrm>
          <a:prstGeom prst="rect">
            <a:avLst/>
          </a:prstGeom>
          <a:noFill/>
          <a:effectLst>
            <a:glow rad="533400">
              <a:schemeClr val="accent1">
                <a:alpha val="40000"/>
              </a:schemeClr>
            </a:glow>
            <a:outerShdw blurRad="50800" dist="38100" algn="l" rotWithShape="0">
              <a:schemeClr val="tx1">
                <a:alpha val="73000"/>
              </a:schemeClr>
            </a:outerShdw>
          </a:effectLst>
        </p:spPr>
        <p:txBody>
          <a:bodyPr wrap="none" lIns="68598" tIns="34299" rIns="68598" bIns="34299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en-US" sz="240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HCPSchoosetoshine</a:t>
            </a:r>
            <a:endParaRPr lang="en-US" sz="240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233896">
            <a:off x="454229" y="4973614"/>
            <a:ext cx="2198395" cy="438728"/>
          </a:xfrm>
          <a:prstGeom prst="rect">
            <a:avLst/>
          </a:prstGeom>
          <a:noFill/>
          <a:effectLst>
            <a:glow rad="533400">
              <a:schemeClr val="accent1">
                <a:alpha val="40000"/>
              </a:schemeClr>
            </a:glow>
            <a:outerShdw blurRad="50800" dist="38100" algn="l" rotWithShape="0">
              <a:schemeClr val="tx1">
                <a:alpha val="73000"/>
              </a:schemeClr>
            </a:outerShdw>
          </a:effectLst>
        </p:spPr>
        <p:txBody>
          <a:bodyPr wrap="none" lIns="68598" tIns="34299" rIns="68598" bIns="34299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#</a:t>
            </a:r>
            <a:r>
              <a:rPr lang="en-US" sz="240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HCPSshineon</a:t>
            </a:r>
            <a:endParaRPr lang="en-US" sz="240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CPS Logo Slides Them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HCPS Logo Slides Themes</Template>
  <TotalTime>1067</TotalTime>
  <Words>479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Comic Sans MS</vt:lpstr>
      <vt:lpstr>Garamond</vt:lpstr>
      <vt:lpstr>HCPS Logo Slides Themes</vt:lpstr>
      <vt:lpstr>Custom Design</vt:lpstr>
      <vt:lpstr>1_Custom Design</vt:lpstr>
      <vt:lpstr>Harford County Public Schools Application, Interview, and Hiring Practice</vt:lpstr>
      <vt:lpstr>The Application</vt:lpstr>
      <vt:lpstr>The Interview</vt:lpstr>
      <vt:lpstr>Alternative Interview for HCPS Interns</vt:lpstr>
      <vt:lpstr>The Hiring Process</vt:lpstr>
      <vt:lpstr>Open Contracts</vt:lpstr>
      <vt:lpstr>HCPS Teacher Expo </vt:lpstr>
      <vt:lpstr>Salary and Benefits </vt:lpstr>
      <vt:lpstr>Social Media- Follow, Like, Share, Retweet</vt:lpstr>
      <vt:lpstr>Do you see yourself here? We do! For more information email: Shannon.Hagan@hcps.org </vt:lpstr>
    </vt:vector>
  </TitlesOfParts>
  <Company>Harford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Harford County Public Schools TU Presentation</dc:title>
  <dc:creator>Hagan, Shannon</dc:creator>
  <cp:lastModifiedBy>Jones, Keith R.</cp:lastModifiedBy>
  <cp:revision>39</cp:revision>
  <dcterms:created xsi:type="dcterms:W3CDTF">2015-01-27T15:53:47Z</dcterms:created>
  <dcterms:modified xsi:type="dcterms:W3CDTF">2021-11-19T17:55:18Z</dcterms:modified>
</cp:coreProperties>
</file>