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256" r:id="rId5"/>
    <p:sldId id="268" r:id="rId6"/>
    <p:sldId id="298" r:id="rId7"/>
    <p:sldId id="277" r:id="rId8"/>
    <p:sldId id="304" r:id="rId9"/>
    <p:sldId id="297" r:id="rId10"/>
    <p:sldId id="271" r:id="rId11"/>
    <p:sldId id="300" r:id="rId12"/>
    <p:sldId id="282" r:id="rId13"/>
    <p:sldId id="273" r:id="rId14"/>
    <p:sldId id="283" r:id="rId15"/>
    <p:sldId id="284" r:id="rId16"/>
    <p:sldId id="287" r:id="rId17"/>
    <p:sldId id="285" r:id="rId18"/>
    <p:sldId id="295" r:id="rId19"/>
    <p:sldId id="286" r:id="rId20"/>
    <p:sldId id="294" r:id="rId21"/>
    <p:sldId id="288" r:id="rId22"/>
    <p:sldId id="289" r:id="rId23"/>
    <p:sldId id="305"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00F"/>
    <a:srgbClr val="CC9900"/>
    <a:srgbClr val="3C3B4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1235C-5580-FB44-8EAD-68A45A378262}"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27DB4-7F38-A64A-8034-66E9C59D0C84}" type="slidenum">
              <a:rPr lang="en-US" smtClean="0"/>
              <a:t>‹#›</a:t>
            </a:fld>
            <a:endParaRPr lang="en-US"/>
          </a:p>
        </p:txBody>
      </p:sp>
    </p:spTree>
    <p:extLst>
      <p:ext uri="{BB962C8B-B14F-4D97-AF65-F5344CB8AC3E}">
        <p14:creationId xmlns:p14="http://schemas.microsoft.com/office/powerpoint/2010/main" val="255959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owson.edu/academics/graduate/admissions/policie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owson.edu/academics/graduate/admissions/appl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owson.edu/academics/graduate/resources-current/graduate-student-association/index.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and thank you for joining me.  </a:t>
            </a: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a:t>
            </a:fld>
            <a:endParaRPr lang="en-US"/>
          </a:p>
        </p:txBody>
      </p:sp>
    </p:spTree>
    <p:extLst>
      <p:ext uri="{BB962C8B-B14F-4D97-AF65-F5344CB8AC3E}">
        <p14:creationId xmlns:p14="http://schemas.microsoft.com/office/powerpoint/2010/main" val="253796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000000"/>
                </a:solidFill>
                <a:effectLst/>
                <a:latin typeface="proxima-nova"/>
              </a:rPr>
              <a:t>No GRE scores are required. </a:t>
            </a:r>
          </a:p>
          <a:p>
            <a:pPr algn="l">
              <a:buFont typeface="Arial" panose="020B0604020202020204" pitchFamily="34" charset="0"/>
              <a:buChar char="•"/>
            </a:pPr>
            <a:r>
              <a:rPr lang="en-US" b="0" i="0">
                <a:solidFill>
                  <a:srgbClr val="000000"/>
                </a:solidFill>
                <a:effectLst/>
                <a:latin typeface="proxima-nova"/>
              </a:rPr>
              <a:t>A baccalaureate degree from a regionally accredited college or university.</a:t>
            </a:r>
          </a:p>
          <a:p>
            <a:pPr algn="l">
              <a:buFont typeface="Arial" panose="020B0604020202020204" pitchFamily="34" charset="0"/>
              <a:buChar char="•"/>
            </a:pPr>
            <a:r>
              <a:rPr lang="en-US" b="0" i="0">
                <a:solidFill>
                  <a:srgbClr val="000000"/>
                </a:solidFill>
                <a:effectLst/>
                <a:latin typeface="proxima-nova"/>
              </a:rPr>
              <a:t>A minimum undergraduate GPA of 3.00 (on a 4-point scale) is required for full admission to the program, and 2.75 is required for conditional admission. GPA calculations may be based upon the cumulative units or the last 60 units of the degree. See </a:t>
            </a:r>
            <a:r>
              <a:rPr lang="en-US" b="0" i="0" u="none" strike="noStrike">
                <a:solidFill>
                  <a:srgbClr val="000000"/>
                </a:solidFill>
                <a:effectLst/>
                <a:latin typeface="proxima-nova"/>
                <a:hlinkClick r:id="rId3"/>
              </a:rPr>
              <a:t>graduate admission policies</a:t>
            </a:r>
            <a:r>
              <a:rPr lang="en-US" b="0" i="0">
                <a:solidFill>
                  <a:srgbClr val="000000"/>
                </a:solidFill>
                <a:effectLst/>
                <a:latin typeface="proxima-nova"/>
              </a:rPr>
              <a:t> for more information.  </a:t>
            </a:r>
          </a:p>
          <a:p>
            <a:pPr algn="l">
              <a:buFont typeface="Arial" panose="020B0604020202020204" pitchFamily="34" charset="0"/>
              <a:buChar char="•"/>
            </a:pPr>
            <a:r>
              <a:rPr lang="en-US" b="1" i="0">
                <a:solidFill>
                  <a:srgbClr val="000000"/>
                </a:solidFill>
                <a:effectLst/>
                <a:latin typeface="proxima-nova"/>
              </a:rPr>
              <a:t>Teaching experience is preferred, but not required.</a:t>
            </a:r>
          </a:p>
          <a:p>
            <a:pPr algn="l">
              <a:buFont typeface="Arial" panose="020B0604020202020204" pitchFamily="34" charset="0"/>
              <a:buChar char="•"/>
            </a:pPr>
            <a:r>
              <a:rPr lang="en-US" b="0" i="0">
                <a:solidFill>
                  <a:srgbClr val="000000"/>
                </a:solidFill>
                <a:effectLst/>
                <a:latin typeface="proxima-nova"/>
              </a:rPr>
              <a:t>Prerequisite: Completion of a minimum of 20 hours of Introduction to Laban Movement Analysis by approval of program director.</a:t>
            </a:r>
          </a:p>
          <a:p>
            <a:pPr algn="l">
              <a:buFont typeface="Arial" panose="020B0604020202020204" pitchFamily="34" charset="0"/>
              <a:buChar char="•"/>
            </a:pPr>
            <a:r>
              <a:rPr lang="en-US" b="1" i="0">
                <a:solidFill>
                  <a:srgbClr val="000000"/>
                </a:solidFill>
                <a:effectLst/>
                <a:latin typeface="proxima-nova"/>
              </a:rPr>
              <a:t>An interview may be requested at the discretion of the master’s program dance faculty following initial admission screening.</a:t>
            </a:r>
          </a:p>
          <a:p>
            <a:pPr algn="l"/>
            <a:endParaRPr lang="en-US" b="0" i="0">
              <a:solidFill>
                <a:srgbClr val="000000"/>
              </a:solidFill>
              <a:effectLst/>
              <a:latin typeface="proxima-nova"/>
            </a:endParaRPr>
          </a:p>
          <a:p>
            <a:pPr algn="l"/>
            <a:r>
              <a:rPr lang="en-US" b="0" i="0">
                <a:solidFill>
                  <a:srgbClr val="000000"/>
                </a:solidFill>
                <a:effectLst/>
                <a:latin typeface="proxima-nova"/>
              </a:rPr>
              <a:t>Application Requirements </a:t>
            </a:r>
          </a:p>
          <a:p>
            <a:pPr algn="l"/>
            <a:r>
              <a:rPr lang="en-US" b="0" i="0">
                <a:solidFill>
                  <a:srgbClr val="000000"/>
                </a:solidFill>
                <a:effectLst/>
                <a:latin typeface="proxima-nova"/>
              </a:rPr>
              <a:t>Submit an </a:t>
            </a:r>
            <a:r>
              <a:rPr lang="en-US" b="0" i="0" u="none" strike="noStrike">
                <a:solidFill>
                  <a:srgbClr val="000000"/>
                </a:solidFill>
                <a:effectLst/>
                <a:latin typeface="proxima-nova"/>
                <a:hlinkClick r:id="rId4"/>
              </a:rPr>
              <a:t>online application</a:t>
            </a:r>
            <a:r>
              <a:rPr lang="en-US" b="0" i="0">
                <a:solidFill>
                  <a:srgbClr val="000000"/>
                </a:solidFill>
                <a:effectLst/>
                <a:latin typeface="proxima-nova"/>
              </a:rPr>
              <a:t>, application fee and official transcripts, along with:</a:t>
            </a:r>
          </a:p>
          <a:p>
            <a:pPr algn="l">
              <a:buFont typeface="Arial" panose="020B0604020202020204" pitchFamily="34" charset="0"/>
              <a:buChar char="•"/>
            </a:pPr>
            <a:r>
              <a:rPr lang="en-US" b="1" i="0">
                <a:solidFill>
                  <a:srgbClr val="000000"/>
                </a:solidFill>
                <a:effectLst/>
                <a:latin typeface="proxima-nova"/>
              </a:rPr>
              <a:t>current resume: </a:t>
            </a:r>
            <a:r>
              <a:rPr lang="en-US" b="0" i="0">
                <a:solidFill>
                  <a:srgbClr val="000000"/>
                </a:solidFill>
                <a:effectLst/>
                <a:latin typeface="proxima-nova"/>
              </a:rPr>
              <a:t>a current professional resume</a:t>
            </a:r>
          </a:p>
          <a:p>
            <a:pPr algn="l">
              <a:buFont typeface="Arial" panose="020B0604020202020204" pitchFamily="34" charset="0"/>
              <a:buChar char="•"/>
            </a:pPr>
            <a:r>
              <a:rPr lang="en-US" b="1" i="0">
                <a:solidFill>
                  <a:srgbClr val="000000"/>
                </a:solidFill>
                <a:effectLst/>
                <a:latin typeface="proxima-nova"/>
              </a:rPr>
              <a:t>statement of intent:</a:t>
            </a:r>
            <a:r>
              <a:rPr lang="en-US" b="0" i="0">
                <a:solidFill>
                  <a:srgbClr val="000000"/>
                </a:solidFill>
                <a:effectLst/>
                <a:latin typeface="proxima-nova"/>
              </a:rPr>
              <a:t> a detailed statement of intent of two to three, double-spaced pages demonstrating the applicant’s readiness for graduate level work and describing the following: background in arts and/or education and professional goals in seeking the degree</a:t>
            </a:r>
          </a:p>
          <a:p>
            <a:pPr algn="l">
              <a:buFont typeface="Arial" panose="020B0604020202020204" pitchFamily="34" charset="0"/>
              <a:buChar char="•"/>
            </a:pPr>
            <a:r>
              <a:rPr lang="en-US" b="1" i="0">
                <a:solidFill>
                  <a:srgbClr val="000000"/>
                </a:solidFill>
                <a:effectLst/>
                <a:latin typeface="proxima-nova"/>
              </a:rPr>
              <a:t>letters of recommendation: </a:t>
            </a:r>
            <a:r>
              <a:rPr lang="en-US" b="0" i="0">
                <a:solidFill>
                  <a:srgbClr val="000000"/>
                </a:solidFill>
                <a:effectLst/>
                <a:latin typeface="proxima-nova"/>
              </a:rPr>
              <a:t>two (2) letters of recommendation (email addresses of recommenders must be entered on application)</a:t>
            </a:r>
          </a:p>
          <a:p>
            <a:pPr algn="l">
              <a:buFont typeface="Arial" panose="020B0604020202020204" pitchFamily="34" charset="0"/>
              <a:buChar char="•"/>
            </a:pPr>
            <a:r>
              <a:rPr lang="en-US" b="1" i="0">
                <a:solidFill>
                  <a:srgbClr val="000000"/>
                </a:solidFill>
                <a:effectLst/>
                <a:latin typeface="proxima-nova"/>
              </a:rPr>
              <a:t>work samples:</a:t>
            </a:r>
            <a:r>
              <a:rPr lang="en-US" b="0" i="0">
                <a:solidFill>
                  <a:srgbClr val="000000"/>
                </a:solidFill>
                <a:effectLst/>
                <a:latin typeface="proxima-nova"/>
              </a:rPr>
              <a:t> samples of creative, teaching, or performance work</a:t>
            </a: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11</a:t>
            </a:fld>
            <a:endParaRPr lang="en-US"/>
          </a:p>
        </p:txBody>
      </p:sp>
    </p:spTree>
    <p:extLst>
      <p:ext uri="{BB962C8B-B14F-4D97-AF65-F5344CB8AC3E}">
        <p14:creationId xmlns:p14="http://schemas.microsoft.com/office/powerpoint/2010/main" val="355771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12</a:t>
            </a:fld>
            <a:endParaRPr lang="en-US"/>
          </a:p>
        </p:txBody>
      </p:sp>
    </p:spTree>
    <p:extLst>
      <p:ext uri="{BB962C8B-B14F-4D97-AF65-F5344CB8AC3E}">
        <p14:creationId xmlns:p14="http://schemas.microsoft.com/office/powerpoint/2010/main" val="48552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0000"/>
              </a:lnSpc>
              <a:spcAft>
                <a:spcPts val="600"/>
              </a:spcAft>
              <a:buFont typeface="Arial" panose="020B0604020202020204" pitchFamily="34" charset="0"/>
              <a:buChar char="•"/>
            </a:pPr>
            <a:endParaRPr lang="en-US" sz="1700" b="1">
              <a:latin typeface="Proxima Nova Extrabold" panose="02000506030000020004" pitchFamily="2" charset="0"/>
            </a:endParaRP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13</a:t>
            </a:fld>
            <a:endParaRPr lang="en-US"/>
          </a:p>
        </p:txBody>
      </p:sp>
    </p:spTree>
    <p:extLst>
      <p:ext uri="{BB962C8B-B14F-4D97-AF65-F5344CB8AC3E}">
        <p14:creationId xmlns:p14="http://schemas.microsoft.com/office/powerpoint/2010/main" val="215466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0000"/>
              </a:lnSpc>
              <a:spcAft>
                <a:spcPts val="600"/>
              </a:spcAft>
              <a:buFont typeface="Arial" panose="020B0604020202020204" pitchFamily="34" charset="0"/>
              <a:buChar char="•"/>
            </a:pPr>
            <a:endParaRPr lang="en-US" sz="1700" b="1">
              <a:latin typeface="Proxima Nova Extrabold" panose="02000506030000020004" pitchFamily="2" charset="0"/>
            </a:endParaRP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14</a:t>
            </a:fld>
            <a:endParaRPr lang="en-US"/>
          </a:p>
        </p:txBody>
      </p:sp>
    </p:spTree>
    <p:extLst>
      <p:ext uri="{BB962C8B-B14F-4D97-AF65-F5344CB8AC3E}">
        <p14:creationId xmlns:p14="http://schemas.microsoft.com/office/powerpoint/2010/main" val="334615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proxima-nova"/>
            </a:endParaRPr>
          </a:p>
        </p:txBody>
      </p:sp>
      <p:sp>
        <p:nvSpPr>
          <p:cNvPr id="4" name="Slide Number Placeholder 3"/>
          <p:cNvSpPr>
            <a:spLocks noGrp="1"/>
          </p:cNvSpPr>
          <p:nvPr>
            <p:ph type="sldNum" sz="quarter" idx="5"/>
          </p:nvPr>
        </p:nvSpPr>
        <p:spPr/>
        <p:txBody>
          <a:bodyPr/>
          <a:lstStyle/>
          <a:p>
            <a:fld id="{4CC27DB4-7F38-A64A-8034-66E9C59D0C84}" type="slidenum">
              <a:rPr lang="en-US" smtClean="0"/>
              <a:t>15</a:t>
            </a:fld>
            <a:endParaRPr lang="en-US"/>
          </a:p>
        </p:txBody>
      </p:sp>
    </p:spTree>
    <p:extLst>
      <p:ext uri="{BB962C8B-B14F-4D97-AF65-F5344CB8AC3E}">
        <p14:creationId xmlns:p14="http://schemas.microsoft.com/office/powerpoint/2010/main" val="2461284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proxima-nova"/>
            </a:endParaRPr>
          </a:p>
          <a:p>
            <a:r>
              <a:rPr lang="en-US" b="0" i="0">
                <a:solidFill>
                  <a:srgbClr val="000000"/>
                </a:solidFill>
                <a:effectLst/>
                <a:latin typeface="proxima-nova"/>
              </a:rPr>
              <a:t>Scholarship seeker helps you to search for Undergraduate &amp; Graduate Towson University departmental scholarships, TU Foundation scholarships, and Maryland State Scholarships offered to Maryland residents by the Maryland Higher Education Commission (MHEC).</a:t>
            </a:r>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16</a:t>
            </a:fld>
            <a:endParaRPr lang="en-US"/>
          </a:p>
        </p:txBody>
      </p:sp>
    </p:spTree>
    <p:extLst>
      <p:ext uri="{BB962C8B-B14F-4D97-AF65-F5344CB8AC3E}">
        <p14:creationId xmlns:p14="http://schemas.microsoft.com/office/powerpoint/2010/main" val="417357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17</a:t>
            </a:fld>
            <a:endParaRPr lang="en-US"/>
          </a:p>
        </p:txBody>
      </p:sp>
    </p:spTree>
    <p:extLst>
      <p:ext uri="{BB962C8B-B14F-4D97-AF65-F5344CB8AC3E}">
        <p14:creationId xmlns:p14="http://schemas.microsoft.com/office/powerpoint/2010/main" val="184769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proxima-nova"/>
              </a:rPr>
              <a:t>The </a:t>
            </a:r>
            <a:r>
              <a:rPr lang="en-US" b="0" i="0" u="none" strike="noStrike">
                <a:solidFill>
                  <a:srgbClr val="000000"/>
                </a:solidFill>
                <a:effectLst/>
                <a:latin typeface="proxima-nova"/>
                <a:hlinkClick r:id="rId3"/>
              </a:rPr>
              <a:t>Graduate Student Association (GSA)</a:t>
            </a:r>
            <a:r>
              <a:rPr lang="en-US" b="0" i="0">
                <a:solidFill>
                  <a:srgbClr val="000000"/>
                </a:solidFill>
                <a:effectLst/>
                <a:latin typeface="proxima-nova"/>
              </a:rPr>
              <a:t> hosts events through the academic year to build community. Additionally, the GSA represents the graduate student voice on committees across the campus.  </a:t>
            </a:r>
          </a:p>
          <a:p>
            <a:r>
              <a:rPr lang="en-US" b="0" i="0">
                <a:solidFill>
                  <a:srgbClr val="000000"/>
                </a:solidFill>
                <a:effectLst/>
                <a:latin typeface="proxima-nova"/>
              </a:rPr>
              <a:t>Library, veterans center, accessibility and disability services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27DB4-7F38-A64A-8034-66E9C59D0C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64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0000"/>
              </a:lnSpc>
              <a:spcAft>
                <a:spcPts val="600"/>
              </a:spcAft>
              <a:buFont typeface="Arial" panose="020B0604020202020204" pitchFamily="34" charset="0"/>
              <a:buChar char="•"/>
            </a:pPr>
            <a:endParaRPr lang="en-US" sz="1700" b="1">
              <a:latin typeface="Proxima Nova Extrabold" panose="02000506030000020004" pitchFamily="2" charset="0"/>
            </a:endParaRP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19</a:t>
            </a:fld>
            <a:endParaRPr lang="en-US"/>
          </a:p>
        </p:txBody>
      </p:sp>
    </p:spTree>
    <p:extLst>
      <p:ext uri="{BB962C8B-B14F-4D97-AF65-F5344CB8AC3E}">
        <p14:creationId xmlns:p14="http://schemas.microsoft.com/office/powerpoint/2010/main" val="15654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2</a:t>
            </a:fld>
            <a:endParaRPr lang="en-US"/>
          </a:p>
        </p:txBody>
      </p:sp>
    </p:spTree>
    <p:extLst>
      <p:ext uri="{BB962C8B-B14F-4D97-AF65-F5344CB8AC3E}">
        <p14:creationId xmlns:p14="http://schemas.microsoft.com/office/powerpoint/2010/main" val="377393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We are the largest University in the Baltimore Area</a:t>
            </a:r>
          </a:p>
          <a:p>
            <a:pPr marL="0" marR="0">
              <a:lnSpc>
                <a:spcPct val="107000"/>
              </a:lnSpc>
              <a:spcBef>
                <a:spcPts val="0"/>
              </a:spcBef>
              <a:spcAft>
                <a:spcPts val="800"/>
              </a:spcAft>
            </a:pPr>
            <a:r>
              <a:rPr lang="en-US" sz="1200" kern="100">
                <a:effectLst/>
                <a:latin typeface="Calibri"/>
                <a:ea typeface="Calibri"/>
                <a:cs typeface="Calibri"/>
              </a:rPr>
              <a:t> </a:t>
            </a:r>
          </a:p>
          <a:p>
            <a:pPr marL="0" marR="0">
              <a:lnSpc>
                <a:spcPct val="107000"/>
              </a:lnSpc>
              <a:spcBef>
                <a:spcPts val="0"/>
              </a:spcBef>
              <a:spcAft>
                <a:spcPts val="800"/>
              </a:spcAft>
            </a:pPr>
            <a:r>
              <a:rPr lang="en-US" sz="1200" kern="100">
                <a:effectLst/>
                <a:latin typeface="Calibri"/>
                <a:ea typeface="Calibri"/>
                <a:cs typeface="Calibri"/>
              </a:rPr>
              <a:t>The Mid-Atlantic region offers many opportunities in: Government, Private, Non-profit, Education, Health, Finance, IT, Manufacturing, Consulting and the Arts​</a:t>
            </a:r>
            <a:br>
              <a:rPr lang="en-US" sz="1200" kern="100">
                <a:effectLst/>
                <a:latin typeface="Calibri" panose="020F0502020204030204" pitchFamily="34" charset="0"/>
                <a:ea typeface="Calibri" panose="020F0502020204030204" pitchFamily="34" charset="0"/>
                <a:cs typeface="Calibri"/>
              </a:rPr>
            </a:br>
            <a:r>
              <a:rPr lang="en-US" sz="1200" kern="100">
                <a:effectLst/>
                <a:latin typeface="Calibri"/>
                <a:ea typeface="Calibri"/>
                <a:cs typeface="Calibri"/>
              </a:rPr>
              <a:t>​</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80+ Graduate Degree Programs​</a:t>
            </a:r>
          </a:p>
          <a:p>
            <a:pPr marL="0" marR="0">
              <a:lnSpc>
                <a:spcPct val="107000"/>
              </a:lnSpc>
              <a:spcBef>
                <a:spcPts val="0"/>
              </a:spcBef>
              <a:spcAft>
                <a:spcPts val="800"/>
              </a:spcAft>
            </a:pPr>
            <a:r>
              <a:rPr lang="en-US" sz="1200" kern="100">
                <a:effectLst/>
                <a:latin typeface="Calibri"/>
                <a:ea typeface="Calibri"/>
                <a:cs typeface="Calibri"/>
              </a:rPr>
              <a:t>-7 Doctoral​</a:t>
            </a:r>
            <a:br>
              <a:rPr lang="en-US" sz="1200" kern="100">
                <a:effectLst/>
                <a:latin typeface="Calibri" panose="020F0502020204030204" pitchFamily="34" charset="0"/>
                <a:ea typeface="Calibri" panose="020F0502020204030204" pitchFamily="34" charset="0"/>
                <a:cs typeface="Calibri"/>
              </a:rPr>
            </a:br>
            <a:r>
              <a:rPr lang="en-US" sz="1200" kern="100">
                <a:effectLst/>
                <a:latin typeface="Calibri"/>
                <a:ea typeface="Calibri"/>
                <a:cs typeface="Calibri"/>
              </a:rPr>
              <a:t>-49 Masters​</a:t>
            </a:r>
            <a:br>
              <a:rPr lang="en-US" sz="1200" kern="100">
                <a:effectLst/>
                <a:latin typeface="Calibri" panose="020F0502020204030204" pitchFamily="34" charset="0"/>
                <a:ea typeface="Calibri" panose="020F0502020204030204" pitchFamily="34" charset="0"/>
                <a:cs typeface="Calibri"/>
              </a:rPr>
            </a:br>
            <a:r>
              <a:rPr lang="en-US" sz="1200" kern="100">
                <a:effectLst/>
                <a:latin typeface="Calibri"/>
                <a:ea typeface="Calibri"/>
                <a:cs typeface="Calibri"/>
              </a:rPr>
              <a:t>-41 Certificates (Cert and CAS) ​</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Minority-majority institution – diversity and inclusion are priorities for the university, and our student body reflects that.​</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No. 1 by The Wall Street Journal rankings​</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US Department of State’s Bureau of Educational and Cultural Affairs recognized TU for being one of the colleges and universities with the highest number of students selected for the Fulbright US Student Program – We value global connection and support members of our campus community in their pursuit of international opportunities.</a:t>
            </a:r>
          </a:p>
          <a:p>
            <a:pPr>
              <a:buFont typeface="Arial" panose="020B0604020202020204" pitchFamily="34" charset="0"/>
            </a:pPr>
            <a:endParaRPr lang="en-US">
              <a:solidFill>
                <a:srgbClr val="FFFFFF"/>
              </a:solidFill>
              <a:latin typeface="Proxima Nova"/>
              <a:cs typeface="Calibri"/>
            </a:endParaRPr>
          </a:p>
          <a:p>
            <a:endParaRPr lang="en-US">
              <a:solidFill>
                <a:srgbClr val="000000"/>
              </a:solidFill>
              <a:latin typeface="Calibri"/>
              <a:cs typeface="Calibri" panose="020F0502020204030204"/>
            </a:endParaRPr>
          </a:p>
        </p:txBody>
      </p:sp>
      <p:sp>
        <p:nvSpPr>
          <p:cNvPr id="4" name="Slide Number Placeholder 3"/>
          <p:cNvSpPr>
            <a:spLocks noGrp="1"/>
          </p:cNvSpPr>
          <p:nvPr>
            <p:ph type="sldNum" sz="quarter" idx="5"/>
          </p:nvPr>
        </p:nvSpPr>
        <p:spPr/>
        <p:txBody>
          <a:bodyPr/>
          <a:lstStyle/>
          <a:p>
            <a:fld id="{4CC27DB4-7F38-A64A-8034-66E9C59D0C84}" type="slidenum">
              <a:rPr lang="en-US" smtClean="0"/>
              <a:t>3</a:t>
            </a:fld>
            <a:endParaRPr lang="en-US"/>
          </a:p>
        </p:txBody>
      </p:sp>
    </p:spTree>
    <p:extLst>
      <p:ext uri="{BB962C8B-B14F-4D97-AF65-F5344CB8AC3E}">
        <p14:creationId xmlns:p14="http://schemas.microsoft.com/office/powerpoint/2010/main" val="272219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solidFill>
                <a:srgbClr val="FFFFFF"/>
              </a:solidFill>
              <a:latin typeface="Proxima Nova"/>
            </a:endParaRP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4</a:t>
            </a:fld>
            <a:endParaRPr lang="en-US"/>
          </a:p>
        </p:txBody>
      </p:sp>
    </p:spTree>
    <p:extLst>
      <p:ext uri="{BB962C8B-B14F-4D97-AF65-F5344CB8AC3E}">
        <p14:creationId xmlns:p14="http://schemas.microsoft.com/office/powerpoint/2010/main" val="272219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latin typeface="Proxima Nova"/>
            </a:endParaRPr>
          </a:p>
          <a:p>
            <a:endParaRPr lang="en-US">
              <a:solidFill>
                <a:srgbClr val="0D0D0D"/>
              </a:solidFill>
              <a:latin typeface="Proxima Nova"/>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CC27DB4-7F38-A64A-8034-66E9C59D0C84}" type="slidenum">
              <a:rPr lang="en-US" smtClean="0"/>
              <a:t>5</a:t>
            </a:fld>
            <a:endParaRPr lang="en-US"/>
          </a:p>
        </p:txBody>
      </p:sp>
    </p:spTree>
    <p:extLst>
      <p:ext uri="{BB962C8B-B14F-4D97-AF65-F5344CB8AC3E}">
        <p14:creationId xmlns:p14="http://schemas.microsoft.com/office/powerpoint/2010/main" val="135898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6</a:t>
            </a:fld>
            <a:endParaRPr lang="en-US"/>
          </a:p>
        </p:txBody>
      </p:sp>
    </p:spTree>
    <p:extLst>
      <p:ext uri="{BB962C8B-B14F-4D97-AF65-F5344CB8AC3E}">
        <p14:creationId xmlns:p14="http://schemas.microsoft.com/office/powerpoint/2010/main" val="1983050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7</a:t>
            </a:fld>
            <a:endParaRPr lang="en-US"/>
          </a:p>
        </p:txBody>
      </p:sp>
    </p:spTree>
    <p:extLst>
      <p:ext uri="{BB962C8B-B14F-4D97-AF65-F5344CB8AC3E}">
        <p14:creationId xmlns:p14="http://schemas.microsoft.com/office/powerpoint/2010/main" val="80195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solidFill>
                <a:srgbClr val="FFFFFF"/>
              </a:solidFill>
              <a:latin typeface="Proxima Nova"/>
            </a:endParaRP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8</a:t>
            </a:fld>
            <a:endParaRPr lang="en-US"/>
          </a:p>
        </p:txBody>
      </p:sp>
    </p:spTree>
    <p:extLst>
      <p:ext uri="{BB962C8B-B14F-4D97-AF65-F5344CB8AC3E}">
        <p14:creationId xmlns:p14="http://schemas.microsoft.com/office/powerpoint/2010/main" val="178834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Rolling Review of Applications begin</a:t>
            </a:r>
          </a:p>
          <a:p>
            <a:r>
              <a:rPr lang="en-US" sz="1600">
                <a:latin typeface="Kandal Book" panose="02060003060503020204" pitchFamily="18" charset="0"/>
              </a:rPr>
              <a:t>www.towson.edu/gradapply</a:t>
            </a:r>
          </a:p>
          <a:p>
            <a:r>
              <a:rPr lang="en-US" sz="1600">
                <a:latin typeface="Kandal Book" panose="02060003060503020204" pitchFamily="18" charset="0"/>
              </a:rPr>
              <a:t>	$50 Application Fee</a:t>
            </a:r>
          </a:p>
          <a:p>
            <a:r>
              <a:rPr lang="en-US" sz="1600">
                <a:latin typeface="Kandal Book" panose="02060003060503020204" pitchFamily="18" charset="0"/>
              </a:rPr>
              <a:t>	Fee Waiver Options</a:t>
            </a:r>
          </a:p>
          <a:p>
            <a:pPr marL="1657350" lvl="3" indent="-285750">
              <a:buFont typeface="Arial" panose="020B0604020202020204" pitchFamily="34" charset="0"/>
              <a:buChar char="•"/>
            </a:pPr>
            <a:r>
              <a:rPr lang="en-US" sz="1600">
                <a:latin typeface="Kandal Book" panose="02060003060503020204" pitchFamily="18" charset="0"/>
              </a:rPr>
              <a:t>Graduate Studies Open House Attendance </a:t>
            </a:r>
          </a:p>
          <a:p>
            <a:pPr marL="1657350" lvl="3" indent="-285750">
              <a:buFont typeface="Arial" panose="020B0604020202020204" pitchFamily="34" charset="0"/>
              <a:buChar char="•"/>
            </a:pPr>
            <a:r>
              <a:rPr lang="en-US" sz="1600">
                <a:latin typeface="Kandal Book" panose="02060003060503020204" pitchFamily="18" charset="0"/>
              </a:rPr>
              <a:t>TU Alums or current students</a:t>
            </a:r>
          </a:p>
          <a:p>
            <a:pPr marL="1657350" lvl="3" indent="-285750">
              <a:buFont typeface="Arial" panose="020B0604020202020204" pitchFamily="34" charset="0"/>
              <a:buChar char="•"/>
            </a:pPr>
            <a:r>
              <a:rPr lang="en-US" sz="1600">
                <a:latin typeface="Kandal Book" panose="02060003060503020204" pitchFamily="18" charset="0"/>
              </a:rPr>
              <a:t>US Military Service </a:t>
            </a:r>
          </a:p>
          <a:p>
            <a:pPr marL="1657350" lvl="3" indent="-285750">
              <a:buFont typeface="Arial" panose="020B0604020202020204" pitchFamily="34" charset="0"/>
              <a:buChar char="•"/>
            </a:pPr>
            <a:r>
              <a:rPr lang="en-US" sz="1600">
                <a:latin typeface="Kandal Book" panose="02060003060503020204" pitchFamily="18" charset="0"/>
              </a:rPr>
              <a:t>Recent applicant (within 1 academic year) </a:t>
            </a:r>
          </a:p>
          <a:p>
            <a:endParaRPr lang="en-US"/>
          </a:p>
        </p:txBody>
      </p:sp>
      <p:sp>
        <p:nvSpPr>
          <p:cNvPr id="4" name="Slide Number Placeholder 3"/>
          <p:cNvSpPr>
            <a:spLocks noGrp="1"/>
          </p:cNvSpPr>
          <p:nvPr>
            <p:ph type="sldNum" sz="quarter" idx="5"/>
          </p:nvPr>
        </p:nvSpPr>
        <p:spPr/>
        <p:txBody>
          <a:bodyPr/>
          <a:lstStyle/>
          <a:p>
            <a:fld id="{4CC27DB4-7F38-A64A-8034-66E9C59D0C84}" type="slidenum">
              <a:rPr lang="en-US" smtClean="0"/>
              <a:t>10</a:t>
            </a:fld>
            <a:endParaRPr lang="en-US"/>
          </a:p>
        </p:txBody>
      </p:sp>
    </p:spTree>
    <p:extLst>
      <p:ext uri="{BB962C8B-B14F-4D97-AF65-F5344CB8AC3E}">
        <p14:creationId xmlns:p14="http://schemas.microsoft.com/office/powerpoint/2010/main" val="420997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108" y="6244983"/>
            <a:ext cx="2743200" cy="365125"/>
          </a:xfrm>
        </p:spPr>
        <p:txBody>
          <a:bodyPr/>
          <a:lstStyle/>
          <a:p>
            <a:fld id="{BE4B41FD-D06B-EA42-A3A7-3BA69B7CF81B}" type="datetimeFigureOut">
              <a:rPr lang="en-US" smtClean="0"/>
              <a:t>10/20/2025</a:t>
            </a:fld>
            <a:endParaRPr lang="en-US"/>
          </a:p>
        </p:txBody>
      </p:sp>
      <p:sp>
        <p:nvSpPr>
          <p:cNvPr id="5" name="Footer Placeholder 4"/>
          <p:cNvSpPr>
            <a:spLocks noGrp="1"/>
          </p:cNvSpPr>
          <p:nvPr>
            <p:ph type="ftr" sz="quarter" idx="11"/>
          </p:nvPr>
        </p:nvSpPr>
        <p:spPr>
          <a:xfrm>
            <a:off x="4038600" y="6244983"/>
            <a:ext cx="4114800" cy="365125"/>
          </a:xfrm>
        </p:spPr>
        <p:txBody>
          <a:bodyPr/>
          <a:lstStyle/>
          <a:p>
            <a:endParaRPr lang="en-US"/>
          </a:p>
        </p:txBody>
      </p:sp>
      <p:sp>
        <p:nvSpPr>
          <p:cNvPr id="6" name="Slide Number Placeholder 5"/>
          <p:cNvSpPr>
            <a:spLocks noGrp="1"/>
          </p:cNvSpPr>
          <p:nvPr>
            <p:ph type="sldNum" sz="quarter" idx="12"/>
          </p:nvPr>
        </p:nvSpPr>
        <p:spPr>
          <a:xfrm>
            <a:off x="9296400" y="6244983"/>
            <a:ext cx="2743200" cy="365125"/>
          </a:xfrm>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90885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B41FD-D06B-EA42-A3A7-3BA69B7CF81B}"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406762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7609" y="1652952"/>
            <a:ext cx="2628900" cy="4524010"/>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1" y="1652954"/>
            <a:ext cx="8219831" cy="45240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B41FD-D06B-EA42-A3A7-3BA69B7CF81B}"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9429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B41FD-D06B-EA42-A3A7-3BA69B7CF81B}"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
        <p:nvSpPr>
          <p:cNvPr id="7" name="Parallelogram 6">
            <a:extLst>
              <a:ext uri="{FF2B5EF4-FFF2-40B4-BE49-F238E27FC236}">
                <a16:creationId xmlns:a16="http://schemas.microsoft.com/office/drawing/2014/main" id="{BBAB50B9-32B1-984B-A26F-046DB46E0A60}"/>
              </a:ext>
            </a:extLst>
          </p:cNvPr>
          <p:cNvSpPr/>
          <p:nvPr userDrawn="1"/>
        </p:nvSpPr>
        <p:spPr>
          <a:xfrm flipV="1">
            <a:off x="-119743" y="1441002"/>
            <a:ext cx="8610600" cy="45719"/>
          </a:xfrm>
          <a:prstGeom prst="parallelogram">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94B733-9141-054F-F36D-8A3C445B8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6652" y="385037"/>
            <a:ext cx="2148808" cy="740968"/>
          </a:xfrm>
          <a:prstGeom prst="rect">
            <a:avLst/>
          </a:prstGeom>
        </p:spPr>
      </p:pic>
    </p:spTree>
    <p:extLst>
      <p:ext uri="{BB962C8B-B14F-4D97-AF65-F5344CB8AC3E}">
        <p14:creationId xmlns:p14="http://schemas.microsoft.com/office/powerpoint/2010/main" val="311417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B41FD-D06B-EA42-A3A7-3BA69B7CF81B}"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84214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4B41FD-D06B-EA42-A3A7-3BA69B7CF81B}"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98039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 y="252046"/>
            <a:ext cx="10636372" cy="111589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4B41FD-D06B-EA42-A3A7-3BA69B7CF81B}"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01279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4B41FD-D06B-EA42-A3A7-3BA69B7CF81B}"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27710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dark&#10;&#10;Description automatically generated">
            <a:extLst>
              <a:ext uri="{FF2B5EF4-FFF2-40B4-BE49-F238E27FC236}">
                <a16:creationId xmlns:a16="http://schemas.microsoft.com/office/drawing/2014/main" id="{97B21235-4755-EDA9-C8F3-A418A9787F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354B7822-F4E7-94D2-C734-629F3993FC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18526" y="6146157"/>
            <a:ext cx="1910698" cy="536204"/>
          </a:xfrm>
          <a:prstGeom prst="rect">
            <a:avLst/>
          </a:prstGeom>
        </p:spPr>
      </p:pic>
    </p:spTree>
    <p:extLst>
      <p:ext uri="{BB962C8B-B14F-4D97-AF65-F5344CB8AC3E}">
        <p14:creationId xmlns:p14="http://schemas.microsoft.com/office/powerpoint/2010/main" val="312974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031"/>
            <a:ext cx="3932237" cy="973015"/>
          </a:xfrm>
        </p:spPr>
        <p:txBody>
          <a:bodyPr anchor="b">
            <a:normAutofit/>
          </a:bodyPr>
          <a:lstStyle>
            <a:lvl1pPr>
              <a:defRPr sz="28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1565031"/>
            <a:ext cx="6172200" cy="42960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637692"/>
            <a:ext cx="3932237" cy="32312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539919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65031"/>
            <a:ext cx="3932237" cy="803030"/>
          </a:xfrm>
        </p:spPr>
        <p:txBody>
          <a:bodyPr anchor="b">
            <a:noAutofit/>
          </a:bodyPr>
          <a:lstStyle>
            <a:lvl1pPr>
              <a:defRPr sz="28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5183188" y="1565031"/>
            <a:ext cx="6172200" cy="4296020"/>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491154"/>
            <a:ext cx="3932237" cy="33778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15173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8604"/>
            <a:ext cx="9603153"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B41FD-D06B-EA42-A3A7-3BA69B7CF81B}" type="datetimeFigureOut">
              <a:rPr lang="en-US" smtClean="0"/>
              <a:t>10/20/2025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77278-7687-3448-A6B0-227CFE0C97B6}" type="slidenum">
              <a:rPr lang="en-US" smtClean="0"/>
              <a:t>‹#›</a:t>
            </a:fld>
            <a:endParaRPr lang="en-US"/>
          </a:p>
        </p:txBody>
      </p:sp>
      <p:pic>
        <p:nvPicPr>
          <p:cNvPr id="8" name="Picture 7">
            <a:extLst>
              <a:ext uri="{FF2B5EF4-FFF2-40B4-BE49-F238E27FC236}">
                <a16:creationId xmlns:a16="http://schemas.microsoft.com/office/drawing/2014/main" id="{AC805A56-0391-2E40-5A93-12B3A6F627C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846652" y="385037"/>
            <a:ext cx="2148808" cy="7409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B597B62-250F-87B4-1E02-C458E5FC3E9A}"/>
              </a:ext>
            </a:extLst>
          </p:cNvPr>
          <p:cNvPicPr>
            <a:picLocks noChangeAspect="1"/>
          </p:cNvPicPr>
          <p:nvPr userDrawn="1"/>
        </p:nvPicPr>
        <p:blipFill rotWithShape="1">
          <a:blip r:embed="rId14" cstate="screen">
            <a:alphaModFix amt="25000"/>
            <a:extLst>
              <a:ext uri="{28A0092B-C50C-407E-A947-70E740481C1C}">
                <a14:useLocalDpi xmlns:a14="http://schemas.microsoft.com/office/drawing/2010/main"/>
              </a:ext>
            </a:extLst>
          </a:blip>
          <a:srcRect t="-19642"/>
          <a:stretch/>
        </p:blipFill>
        <p:spPr>
          <a:xfrm>
            <a:off x="0" y="0"/>
            <a:ext cx="10629900" cy="6858000"/>
          </a:xfrm>
          <a:prstGeom prst="rect">
            <a:avLst/>
          </a:prstGeom>
        </p:spPr>
      </p:pic>
    </p:spTree>
    <p:extLst>
      <p:ext uri="{BB962C8B-B14F-4D97-AF65-F5344CB8AC3E}">
        <p14:creationId xmlns:p14="http://schemas.microsoft.com/office/powerpoint/2010/main" val="389695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5.svg"/><Relationship Id="rId4" Type="http://schemas.openxmlformats.org/officeDocument/2006/relationships/image" Target="../media/image8.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jpe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5.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fafsa.ed.gov/" TargetMode="External"/><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jpe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jpe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hyperlink" Target="mailto:jknutson@towson.edu" TargetMode="External"/><Relationship Id="rId3" Type="http://schemas.openxmlformats.org/officeDocument/2006/relationships/image" Target="../media/image30.jpeg"/><Relationship Id="rId7" Type="http://schemas.openxmlformats.org/officeDocument/2006/relationships/hyperlink" Target="mailto:grad@towson.edu" TargetMode="External"/><Relationship Id="rId12"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towson.edu/gradapply" TargetMode="External"/><Relationship Id="rId11"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hyperlink" Target="mailto:gsa@towson.edu" TargetMode="External"/><Relationship Id="rId4" Type="http://schemas.openxmlformats.org/officeDocument/2006/relationships/image" Target="../media/image8.png"/><Relationship Id="rId9" Type="http://schemas.openxmlformats.org/officeDocument/2006/relationships/hyperlink" Target="mailto:finaid@towson.ed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9.sv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3E0B27CE-BA29-DD09-D04A-9BF80961C7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Graphic 23">
            <a:extLst>
              <a:ext uri="{FF2B5EF4-FFF2-40B4-BE49-F238E27FC236}">
                <a16:creationId xmlns:a16="http://schemas.microsoft.com/office/drawing/2014/main" id="{A5500E80-2E88-C14C-50FA-785DD3D4D80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9021" b="-1"/>
          <a:stretch/>
        </p:blipFill>
        <p:spPr>
          <a:xfrm>
            <a:off x="3407090" y="0"/>
            <a:ext cx="2588480" cy="4710076"/>
          </a:xfrm>
          <a:prstGeom prst="rect">
            <a:avLst/>
          </a:prstGeom>
        </p:spPr>
      </p:pic>
      <p:pic>
        <p:nvPicPr>
          <p:cNvPr id="22" name="Graphic 21">
            <a:extLst>
              <a:ext uri="{FF2B5EF4-FFF2-40B4-BE49-F238E27FC236}">
                <a16:creationId xmlns:a16="http://schemas.microsoft.com/office/drawing/2014/main" id="{8AE12F3A-1A20-3AFC-F90D-20945AE27BC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22" b="-1"/>
          <a:stretch/>
        </p:blipFill>
        <p:spPr>
          <a:xfrm>
            <a:off x="469029" y="1440515"/>
            <a:ext cx="2397252" cy="4881954"/>
          </a:xfrm>
          <a:prstGeom prst="rect">
            <a:avLst/>
          </a:prstGeom>
        </p:spPr>
      </p:pic>
      <p:pic>
        <p:nvPicPr>
          <p:cNvPr id="14" name="Graphic 13">
            <a:extLst>
              <a:ext uri="{FF2B5EF4-FFF2-40B4-BE49-F238E27FC236}">
                <a16:creationId xmlns:a16="http://schemas.microsoft.com/office/drawing/2014/main" id="{49F2A1C7-34C3-58DE-9A2B-9431FF9181C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66879"/>
          <a:stretch/>
        </p:blipFill>
        <p:spPr>
          <a:xfrm>
            <a:off x="9794748" y="0"/>
            <a:ext cx="2397252" cy="1588008"/>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44389268-6FD6-306D-9A84-2E4D01A2B8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2469" y="0"/>
            <a:ext cx="4899661" cy="6858000"/>
          </a:xfrm>
          <a:prstGeom prst="rect">
            <a:avLst/>
          </a:prstGeom>
        </p:spPr>
      </p:pic>
      <p:pic>
        <p:nvPicPr>
          <p:cNvPr id="3" name="Picture 2">
            <a:extLst>
              <a:ext uri="{FF2B5EF4-FFF2-40B4-BE49-F238E27FC236}">
                <a16:creationId xmlns:a16="http://schemas.microsoft.com/office/drawing/2014/main" id="{650C8E94-7507-556B-4B15-A86CB114C03D}"/>
              </a:ext>
            </a:extLst>
          </p:cNvPr>
          <p:cNvPicPr>
            <a:picLocks/>
          </p:cNvPicPr>
          <p:nvPr/>
        </p:nvPicPr>
        <p:blipFill rotWithShape="1">
          <a:blip r:embed="rId9"/>
          <a:srcRect b="8537"/>
          <a:stretch/>
        </p:blipFill>
        <p:spPr>
          <a:xfrm>
            <a:off x="750381" y="-1"/>
            <a:ext cx="4947478" cy="6858001"/>
          </a:xfrm>
          <a:prstGeom prst="rect">
            <a:avLst/>
          </a:prstGeom>
        </p:spPr>
      </p:pic>
      <p:sp>
        <p:nvSpPr>
          <p:cNvPr id="4" name="TextBox 3">
            <a:extLst>
              <a:ext uri="{FF2B5EF4-FFF2-40B4-BE49-F238E27FC236}">
                <a16:creationId xmlns:a16="http://schemas.microsoft.com/office/drawing/2014/main" id="{8AEAFA16-4B73-5DEC-023C-80B3DA181CED}"/>
              </a:ext>
            </a:extLst>
          </p:cNvPr>
          <p:cNvSpPr txBox="1"/>
          <p:nvPr/>
        </p:nvSpPr>
        <p:spPr>
          <a:xfrm>
            <a:off x="6637106" y="1828800"/>
            <a:ext cx="4947478" cy="2554545"/>
          </a:xfrm>
          <a:prstGeom prst="rect">
            <a:avLst/>
          </a:prstGeom>
          <a:noFill/>
        </p:spPr>
        <p:txBody>
          <a:bodyPr wrap="square" lIns="91440" tIns="45720" rIns="91440" bIns="45720" rtlCol="0" anchor="t">
            <a:spAutoFit/>
          </a:bodyPr>
          <a:lstStyle/>
          <a:p>
            <a:r>
              <a:rPr lang="en-US" sz="4000">
                <a:solidFill>
                  <a:schemeClr val="bg1"/>
                </a:solidFill>
                <a:latin typeface="Proxima Nova Light"/>
              </a:rPr>
              <a:t>Masters of Arts in Dance Education</a:t>
            </a:r>
            <a:endParaRPr lang="en-US" sz="4000">
              <a:solidFill>
                <a:schemeClr val="bg1"/>
              </a:solidFill>
              <a:latin typeface="Proxima Nova Light" panose="02000506030000020004" pitchFamily="2" charset="0"/>
            </a:endParaRPr>
          </a:p>
          <a:p>
            <a:endParaRPr lang="en-US" sz="4000">
              <a:solidFill>
                <a:schemeClr val="bg1"/>
              </a:solidFill>
              <a:latin typeface="Proxima Nova Light" panose="02000506030000020004" pitchFamily="2" charset="0"/>
            </a:endParaRPr>
          </a:p>
          <a:p>
            <a:r>
              <a:rPr lang="en-US" sz="4000">
                <a:solidFill>
                  <a:schemeClr val="bg1"/>
                </a:solidFill>
                <a:latin typeface="Proxima Nova Light" panose="02000506030000020004" pitchFamily="2" charset="0"/>
              </a:rPr>
              <a:t>Towson University</a:t>
            </a:r>
          </a:p>
        </p:txBody>
      </p:sp>
    </p:spTree>
    <p:extLst>
      <p:ext uri="{BB962C8B-B14F-4D97-AF65-F5344CB8AC3E}">
        <p14:creationId xmlns:p14="http://schemas.microsoft.com/office/powerpoint/2010/main" val="1650962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C1DC5B-4555-EBEF-748C-399FE8FD6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1"/>
          <a:stretch/>
        </p:blipFill>
        <p:spPr>
          <a:xfrm>
            <a:off x="-39756" y="3760634"/>
            <a:ext cx="12192000" cy="3077497"/>
          </a:xfrm>
          <a:prstGeom prst="rect">
            <a:avLst/>
          </a:prstGeom>
        </p:spPr>
      </p:pic>
      <p:sp>
        <p:nvSpPr>
          <p:cNvPr id="2" name="Rectangle 1">
            <a:extLst>
              <a:ext uri="{FF2B5EF4-FFF2-40B4-BE49-F238E27FC236}">
                <a16:creationId xmlns:a16="http://schemas.microsoft.com/office/drawing/2014/main" id="{A9BAB06E-AE2E-4B58-28C6-936E7EBA64BD}"/>
              </a:ext>
            </a:extLst>
          </p:cNvPr>
          <p:cNvSpPr/>
          <p:nvPr/>
        </p:nvSpPr>
        <p:spPr>
          <a:xfrm rot="16200000">
            <a:off x="8343458" y="3006562"/>
            <a:ext cx="3085127" cy="4593265"/>
          </a:xfrm>
          <a:prstGeom prst="rect">
            <a:avLst/>
          </a:prstGeom>
          <a:gradFill>
            <a:gsLst>
              <a:gs pos="100000">
                <a:schemeClr val="tx1">
                  <a:alpha val="82000"/>
                </a:schemeClr>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13252"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064122" y="0"/>
            <a:ext cx="2588480" cy="2525006"/>
          </a:xfrm>
          <a:prstGeom prst="rect">
            <a:avLst/>
          </a:prstGeom>
        </p:spPr>
      </p:pic>
      <p:pic>
        <p:nvPicPr>
          <p:cNvPr id="3" name="Graphic 2">
            <a:extLst>
              <a:ext uri="{FF2B5EF4-FFF2-40B4-BE49-F238E27FC236}">
                <a16:creationId xmlns:a16="http://schemas.microsoft.com/office/drawing/2014/main" id="{5F4B9608-D92C-F954-3196-0FB9753A1CC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18526" y="6146157"/>
            <a:ext cx="1910698" cy="536204"/>
          </a:xfrm>
          <a:prstGeom prst="rect">
            <a:avLst/>
          </a:prstGeom>
        </p:spPr>
      </p:pic>
      <p:sp>
        <p:nvSpPr>
          <p:cNvPr id="4" name="TextBox 3">
            <a:extLst>
              <a:ext uri="{FF2B5EF4-FFF2-40B4-BE49-F238E27FC236}">
                <a16:creationId xmlns:a16="http://schemas.microsoft.com/office/drawing/2014/main" id="{6EA103A8-A76C-52F9-B0E8-7C5F01C86F78}"/>
              </a:ext>
            </a:extLst>
          </p:cNvPr>
          <p:cNvSpPr txBox="1"/>
          <p:nvPr/>
        </p:nvSpPr>
        <p:spPr>
          <a:xfrm>
            <a:off x="3200660" y="794004"/>
            <a:ext cx="5790678" cy="707886"/>
          </a:xfrm>
          <a:prstGeom prst="rect">
            <a:avLst/>
          </a:prstGeom>
          <a:noFill/>
        </p:spPr>
        <p:txBody>
          <a:bodyPr wrap="square">
            <a:spAutoFit/>
          </a:bodyPr>
          <a:lstStyle/>
          <a:p>
            <a:pPr algn="ctr"/>
            <a:r>
              <a:rPr lang="en-US" sz="4000" b="1">
                <a:solidFill>
                  <a:schemeClr val="bg1"/>
                </a:solidFill>
                <a:latin typeface="Proxima Nova" panose="02000506030000020004" pitchFamily="2" charset="0"/>
              </a:rPr>
              <a:t>Application</a:t>
            </a:r>
            <a:r>
              <a:rPr lang="en-US" sz="4000" b="1">
                <a:solidFill>
                  <a:schemeClr val="accent1"/>
                </a:solidFill>
                <a:latin typeface="Proxima Nova" panose="02000506030000020004" pitchFamily="2" charset="0"/>
              </a:rPr>
              <a:t> Deadlines</a:t>
            </a:r>
          </a:p>
        </p:txBody>
      </p:sp>
      <p:sp>
        <p:nvSpPr>
          <p:cNvPr id="9" name="TextBox 8">
            <a:extLst>
              <a:ext uri="{FF2B5EF4-FFF2-40B4-BE49-F238E27FC236}">
                <a16:creationId xmlns:a16="http://schemas.microsoft.com/office/drawing/2014/main" id="{2685BB5A-1D7B-41C6-F9EC-B9F80B5A1D10}"/>
              </a:ext>
            </a:extLst>
          </p:cNvPr>
          <p:cNvSpPr txBox="1"/>
          <p:nvPr/>
        </p:nvSpPr>
        <p:spPr>
          <a:xfrm>
            <a:off x="2873829" y="1749881"/>
            <a:ext cx="5959927" cy="2025106"/>
          </a:xfrm>
          <a:prstGeom prst="rect">
            <a:avLst/>
          </a:prstGeom>
          <a:noFill/>
        </p:spPr>
        <p:txBody>
          <a:bodyPr wrap="square" lIns="91440" tIns="45720" rIns="91440" bIns="45720" anchor="t">
            <a:spAutoFit/>
          </a:bodyPr>
          <a:lstStyle/>
          <a:p>
            <a:pPr algn="ctr">
              <a:lnSpc>
                <a:spcPct val="150000"/>
              </a:lnSpc>
            </a:pPr>
            <a:r>
              <a:rPr lang="en-US" sz="3200" b="1">
                <a:solidFill>
                  <a:schemeClr val="bg1"/>
                </a:solidFill>
                <a:latin typeface="Proxima Nova"/>
              </a:rPr>
              <a:t>Summer</a:t>
            </a:r>
          </a:p>
          <a:p>
            <a:pPr algn="ctr">
              <a:lnSpc>
                <a:spcPct val="150000"/>
              </a:lnSpc>
            </a:pPr>
            <a:r>
              <a:rPr lang="en-US">
                <a:solidFill>
                  <a:schemeClr val="bg1"/>
                </a:solidFill>
                <a:latin typeface="Proxima Nova"/>
              </a:rPr>
              <a:t>Priority Deadline:	</a:t>
            </a:r>
            <a:r>
              <a:rPr lang="en-US" b="1">
                <a:solidFill>
                  <a:schemeClr val="bg1"/>
                </a:solidFill>
                <a:latin typeface="Proxima Nova"/>
              </a:rPr>
              <a:t>January 15</a:t>
            </a:r>
          </a:p>
          <a:p>
            <a:pPr algn="ctr">
              <a:lnSpc>
                <a:spcPct val="150000"/>
              </a:lnSpc>
            </a:pPr>
            <a:r>
              <a:rPr lang="en-US">
                <a:solidFill>
                  <a:schemeClr val="bg1"/>
                </a:solidFill>
                <a:latin typeface="Proxima Nova"/>
              </a:rPr>
              <a:t>Final Deadline: </a:t>
            </a:r>
            <a:r>
              <a:rPr lang="en-US" b="1">
                <a:solidFill>
                  <a:schemeClr val="bg1"/>
                </a:solidFill>
                <a:latin typeface="Proxima Nova"/>
              </a:rPr>
              <a:t>May 1</a:t>
            </a:r>
          </a:p>
          <a:p>
            <a:pPr algn="ctr">
              <a:lnSpc>
                <a:spcPct val="150000"/>
              </a:lnSpc>
            </a:pPr>
            <a:r>
              <a:rPr lang="en-US">
                <a:solidFill>
                  <a:schemeClr val="bg1"/>
                </a:solidFill>
                <a:latin typeface="Proxima Nova"/>
              </a:rPr>
              <a:t>	</a:t>
            </a:r>
          </a:p>
        </p:txBody>
      </p:sp>
    </p:spTree>
    <p:extLst>
      <p:ext uri="{BB962C8B-B14F-4D97-AF65-F5344CB8AC3E}">
        <p14:creationId xmlns:p14="http://schemas.microsoft.com/office/powerpoint/2010/main" val="406815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dancing in a room&#10;&#10;Description automatically generated">
            <a:extLst>
              <a:ext uri="{FF2B5EF4-FFF2-40B4-BE49-F238E27FC236}">
                <a16:creationId xmlns:a16="http://schemas.microsoft.com/office/drawing/2014/main" id="{61D13F38-C766-2EA0-54F0-764402B925AF}"/>
              </a:ext>
            </a:extLst>
          </p:cNvPr>
          <p:cNvPicPr>
            <a:picLocks noChangeAspect="1"/>
          </p:cNvPicPr>
          <p:nvPr/>
        </p:nvPicPr>
        <p:blipFill rotWithShape="1">
          <a:blip r:embed="rId3"/>
          <a:srcRect t="7954" b="7954"/>
          <a:stretch/>
        </p:blipFill>
        <p:spPr>
          <a:xfrm>
            <a:off x="0" y="-11248"/>
            <a:ext cx="6126480" cy="6869248"/>
          </a:xfrm>
          <a:prstGeom prst="rect">
            <a:avLst/>
          </a:prstGeom>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439648" y="795349"/>
            <a:ext cx="3981449" cy="719792"/>
          </a:xfrm>
          <a:prstGeom prst="rect">
            <a:avLst/>
          </a:prstGeom>
          <a:noFill/>
        </p:spPr>
        <p:txBody>
          <a:bodyPr wrap="square">
            <a:spAutoFit/>
          </a:bodyPr>
          <a:lstStyle/>
          <a:p>
            <a:r>
              <a:rPr lang="en-US" sz="4000" b="1">
                <a:solidFill>
                  <a:schemeClr val="accent1"/>
                </a:solidFill>
                <a:latin typeface="Proxima Nova" panose="02000506030000020004" pitchFamily="2" charset="0"/>
              </a:rPr>
              <a:t>Requirements</a:t>
            </a:r>
            <a:endParaRPr lang="en-US" sz="4000" b="1">
              <a:solidFill>
                <a:schemeClr val="bg1"/>
              </a:solidFill>
              <a:latin typeface="Proxima Nova" panose="02000506030000020004" pitchFamily="2" charset="0"/>
            </a:endParaRPr>
          </a:p>
        </p:txBody>
      </p:sp>
      <p:sp>
        <p:nvSpPr>
          <p:cNvPr id="8" name="TextBox 7">
            <a:extLst>
              <a:ext uri="{FF2B5EF4-FFF2-40B4-BE49-F238E27FC236}">
                <a16:creationId xmlns:a16="http://schemas.microsoft.com/office/drawing/2014/main" id="{13941D7D-037E-C7FE-4355-66F210588562}"/>
              </a:ext>
            </a:extLst>
          </p:cNvPr>
          <p:cNvSpPr txBox="1"/>
          <p:nvPr/>
        </p:nvSpPr>
        <p:spPr>
          <a:xfrm>
            <a:off x="6426344" y="1588008"/>
            <a:ext cx="4544931" cy="4216539"/>
          </a:xfrm>
          <a:prstGeom prst="rect">
            <a:avLst/>
          </a:prstGeom>
          <a:noFill/>
        </p:spPr>
        <p:txBody>
          <a:bodyPr wrap="square">
            <a:spAutoFit/>
          </a:bodyPr>
          <a:lstStyle/>
          <a:p>
            <a:pPr marL="285750" indent="-285750">
              <a:lnSpc>
                <a:spcPct val="90000"/>
              </a:lnSpc>
              <a:spcBef>
                <a:spcPts val="750"/>
              </a:spcBef>
              <a:buFont typeface="Arial" panose="020B0604020202020204" pitchFamily="34" charset="0"/>
              <a:buChar char="•"/>
            </a:pPr>
            <a:r>
              <a:rPr lang="en-US" sz="1900">
                <a:solidFill>
                  <a:schemeClr val="bg1"/>
                </a:solidFill>
                <a:latin typeface="Proxima Nova Medium" panose="02000506030000020004" pitchFamily="2" charset="0"/>
              </a:rPr>
              <a:t>Bachelor’s degree with a GPA of 3.0</a:t>
            </a:r>
          </a:p>
          <a:p>
            <a:pPr marL="285750" indent="-285750">
              <a:lnSpc>
                <a:spcPct val="90000"/>
              </a:lnSpc>
              <a:spcBef>
                <a:spcPts val="750"/>
              </a:spcBef>
              <a:buFont typeface="Arial" panose="020B0604020202020204" pitchFamily="34" charset="0"/>
              <a:buChar char="•"/>
            </a:pPr>
            <a:r>
              <a:rPr lang="en-US" sz="1900">
                <a:solidFill>
                  <a:schemeClr val="bg1"/>
                </a:solidFill>
                <a:latin typeface="Proxima Nova Medium" panose="02000506030000020004" pitchFamily="2" charset="0"/>
              </a:rPr>
              <a:t>Conditional admits with a GPA of 2.75</a:t>
            </a:r>
          </a:p>
          <a:p>
            <a:pPr marL="285750" indent="-285750">
              <a:lnSpc>
                <a:spcPct val="90000"/>
              </a:lnSpc>
              <a:spcBef>
                <a:spcPts val="750"/>
              </a:spcBef>
              <a:buFont typeface="Arial" panose="020B0604020202020204" pitchFamily="34" charset="0"/>
              <a:buChar char="•"/>
            </a:pPr>
            <a:r>
              <a:rPr lang="en-US" sz="1900">
                <a:solidFill>
                  <a:schemeClr val="bg1"/>
                </a:solidFill>
                <a:latin typeface="Proxima Nova Medium" panose="02000506030000020004" pitchFamily="2" charset="0"/>
              </a:rPr>
              <a:t>Prerequisites – Completion of a minimum of 20 hours of Introduction to Laban Movement Analysis by approval of program director.</a:t>
            </a:r>
          </a:p>
          <a:p>
            <a:pPr marL="285750" indent="-285750">
              <a:lnSpc>
                <a:spcPct val="90000"/>
              </a:lnSpc>
              <a:spcBef>
                <a:spcPts val="750"/>
              </a:spcBef>
              <a:buFont typeface="Arial" panose="020B0604020202020204" pitchFamily="34" charset="0"/>
              <a:buChar char="•"/>
            </a:pPr>
            <a:r>
              <a:rPr lang="en-US" sz="1900">
                <a:solidFill>
                  <a:schemeClr val="bg1"/>
                </a:solidFill>
                <a:latin typeface="Proxima Nova Medium" panose="02000506030000020004" pitchFamily="2" charset="0"/>
              </a:rPr>
              <a:t>Completed application, transcripts, resume, letters of recommendation, work samples and letter of intent required</a:t>
            </a: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a:p>
            <a:endParaRPr lang="en-US" sz="2000" i="1">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13252"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064122" y="0"/>
            <a:ext cx="2588480" cy="2525006"/>
          </a:xfrm>
          <a:prstGeom prst="rect">
            <a:avLst/>
          </a:prstGeom>
        </p:spPr>
      </p:pic>
      <p:sp>
        <p:nvSpPr>
          <p:cNvPr id="2" name="TextBox 1">
            <a:extLst>
              <a:ext uri="{FF2B5EF4-FFF2-40B4-BE49-F238E27FC236}">
                <a16:creationId xmlns:a16="http://schemas.microsoft.com/office/drawing/2014/main" id="{BDF12C54-F2A4-A509-D0D6-FF82F6A80BAC}"/>
              </a:ext>
            </a:extLst>
          </p:cNvPr>
          <p:cNvSpPr txBox="1"/>
          <p:nvPr/>
        </p:nvSpPr>
        <p:spPr>
          <a:xfrm>
            <a:off x="6582522" y="4808327"/>
            <a:ext cx="3695700" cy="461665"/>
          </a:xfrm>
          <a:prstGeom prst="rect">
            <a:avLst/>
          </a:prstGeom>
          <a:noFill/>
        </p:spPr>
        <p:txBody>
          <a:bodyPr wrap="square">
            <a:spAutoFit/>
          </a:bodyPr>
          <a:lstStyle/>
          <a:p>
            <a:r>
              <a:rPr lang="en-US" sz="2400" b="1">
                <a:solidFill>
                  <a:schemeClr val="accent1"/>
                </a:solidFill>
                <a:latin typeface="Proxima Nova" panose="02000506030000020004" pitchFamily="2" charset="0"/>
              </a:rPr>
              <a:t>International Students</a:t>
            </a:r>
            <a:endParaRPr lang="en-US" sz="2400" b="1">
              <a:solidFill>
                <a:schemeClr val="bg1"/>
              </a:solidFill>
              <a:latin typeface="Proxima Nova" panose="02000506030000020004" pitchFamily="2" charset="0"/>
            </a:endParaRPr>
          </a:p>
        </p:txBody>
      </p:sp>
      <p:sp>
        <p:nvSpPr>
          <p:cNvPr id="3" name="TextBox 2">
            <a:extLst>
              <a:ext uri="{FF2B5EF4-FFF2-40B4-BE49-F238E27FC236}">
                <a16:creationId xmlns:a16="http://schemas.microsoft.com/office/drawing/2014/main" id="{A5BC2294-A9AA-F1D4-AD73-9836ED0AF981}"/>
              </a:ext>
            </a:extLst>
          </p:cNvPr>
          <p:cNvSpPr txBox="1"/>
          <p:nvPr/>
        </p:nvSpPr>
        <p:spPr>
          <a:xfrm>
            <a:off x="6411468" y="5333766"/>
            <a:ext cx="4803994" cy="2015936"/>
          </a:xfrm>
          <a:prstGeom prst="rect">
            <a:avLst/>
          </a:prstGeom>
          <a:noFill/>
        </p:spPr>
        <p:txBody>
          <a:bodyPr wrap="square">
            <a:spAutoFit/>
          </a:bodyPr>
          <a:lstStyle/>
          <a:p>
            <a:pPr marL="342900" indent="-342900">
              <a:buFont typeface="Arial" panose="020B0604020202020204" pitchFamily="34" charset="0"/>
              <a:buChar char="•"/>
            </a:pPr>
            <a:r>
              <a:rPr lang="en-US" sz="1900">
                <a:solidFill>
                  <a:schemeClr val="bg1"/>
                </a:solidFill>
                <a:latin typeface="Proxima Nova" panose="02000506030000020004" pitchFamily="2" charset="0"/>
              </a:rPr>
              <a:t>ECE, IEE, IERF, </a:t>
            </a:r>
            <a:r>
              <a:rPr lang="en-US" sz="1900" err="1">
                <a:solidFill>
                  <a:schemeClr val="bg1"/>
                </a:solidFill>
                <a:latin typeface="Proxima Nova" panose="02000506030000020004" pitchFamily="2" charset="0"/>
              </a:rPr>
              <a:t>SpanTran</a:t>
            </a:r>
            <a:r>
              <a:rPr lang="en-US" sz="1900">
                <a:solidFill>
                  <a:schemeClr val="bg1"/>
                </a:solidFill>
                <a:latin typeface="Proxima Nova" panose="02000506030000020004" pitchFamily="2" charset="0"/>
              </a:rPr>
              <a:t>, or WES</a:t>
            </a:r>
          </a:p>
          <a:p>
            <a:pPr marL="342900" indent="-342900">
              <a:buFont typeface="Arial" panose="020B0604020202020204" pitchFamily="34" charset="0"/>
              <a:buChar char="•"/>
            </a:pPr>
            <a:endParaRPr lang="en-US" sz="1000">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rPr>
              <a:t>TOEFL, PTE, IELTS or Duolingo</a:t>
            </a:r>
          </a:p>
          <a:p>
            <a:endParaRPr lang="en-US" sz="1900">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a:p>
            <a:endParaRPr lang="en-US" sz="2000" i="1">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p:txBody>
      </p:sp>
    </p:spTree>
    <p:extLst>
      <p:ext uri="{BB962C8B-B14F-4D97-AF65-F5344CB8AC3E}">
        <p14:creationId xmlns:p14="http://schemas.microsoft.com/office/powerpoint/2010/main" val="1900901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9B1C9-E3A5-8919-C435-1E790E065DFA}"/>
              </a:ext>
            </a:extLst>
          </p:cNvPr>
          <p:cNvPicPr>
            <a:picLocks noChangeAspect="1"/>
          </p:cNvPicPr>
          <p:nvPr/>
        </p:nvPicPr>
        <p:blipFill rotWithShape="1">
          <a:blip r:embed="rId3"/>
          <a:srcRect t="7040" b="17513"/>
          <a:stretch/>
        </p:blipFill>
        <p:spPr>
          <a:xfrm>
            <a:off x="6133190" y="0"/>
            <a:ext cx="6059885" cy="6858000"/>
          </a:xfrm>
          <a:prstGeom prst="rect">
            <a:avLst/>
          </a:prstGeom>
        </p:spPr>
      </p:pic>
      <p:sp>
        <p:nvSpPr>
          <p:cNvPr id="4" name="TextBox 3">
            <a:extLst>
              <a:ext uri="{FF2B5EF4-FFF2-40B4-BE49-F238E27FC236}">
                <a16:creationId xmlns:a16="http://schemas.microsoft.com/office/drawing/2014/main" id="{BEFB1334-8C7B-DF31-2F34-917A79E2AC23}"/>
              </a:ext>
            </a:extLst>
          </p:cNvPr>
          <p:cNvSpPr txBox="1"/>
          <p:nvPr/>
        </p:nvSpPr>
        <p:spPr>
          <a:xfrm>
            <a:off x="734991" y="400713"/>
            <a:ext cx="6753829"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Tuition &amp; Fees</a:t>
            </a:r>
            <a:endParaRPr lang="en-US" sz="4000" b="1">
              <a:solidFill>
                <a:schemeClr val="bg1"/>
              </a:solidFill>
              <a:latin typeface="Proxima Nova" panose="02000506030000020004" pitchFamily="2" charset="0"/>
            </a:endParaRPr>
          </a:p>
        </p:txBody>
      </p:sp>
      <p:sp>
        <p:nvSpPr>
          <p:cNvPr id="6" name="TextBox 5">
            <a:extLst>
              <a:ext uri="{FF2B5EF4-FFF2-40B4-BE49-F238E27FC236}">
                <a16:creationId xmlns:a16="http://schemas.microsoft.com/office/drawing/2014/main" id="{E7DD771B-CD06-1411-441C-70E9926E6A87}"/>
              </a:ext>
            </a:extLst>
          </p:cNvPr>
          <p:cNvSpPr txBox="1"/>
          <p:nvPr/>
        </p:nvSpPr>
        <p:spPr>
          <a:xfrm>
            <a:off x="390862" y="1247960"/>
            <a:ext cx="5879949" cy="3785652"/>
          </a:xfrm>
          <a:prstGeom prst="rect">
            <a:avLst/>
          </a:prstGeom>
          <a:noFill/>
        </p:spPr>
        <p:txBody>
          <a:bodyPr wrap="square" lIns="91440" tIns="45720" rIns="91440" bIns="45720" anchor="t">
            <a:spAutoFit/>
          </a:bodyPr>
          <a:lstStyle/>
          <a:p>
            <a:r>
              <a:rPr lang="en-US" sz="2400" b="1">
                <a:solidFill>
                  <a:schemeClr val="accent1"/>
                </a:solidFill>
                <a:latin typeface="Proxima Nova"/>
              </a:rPr>
              <a:t>In-State</a:t>
            </a:r>
            <a:br>
              <a:rPr lang="en-US" sz="2000" b="1">
                <a:latin typeface="Proxima Nova" panose="02000506030000020004" pitchFamily="2" charset="0"/>
              </a:rPr>
            </a:br>
            <a:r>
              <a:rPr lang="en-US" sz="2000" b="1">
                <a:solidFill>
                  <a:schemeClr val="bg1"/>
                </a:solidFill>
                <a:latin typeface="Proxima Nova"/>
              </a:rPr>
              <a:t>$702 per Credit</a:t>
            </a:r>
          </a:p>
          <a:p>
            <a:endParaRPr lang="en-US" sz="2000" b="1">
              <a:solidFill>
                <a:schemeClr val="bg1"/>
              </a:solidFill>
              <a:latin typeface="Proxima Nova" panose="02000506030000020004" pitchFamily="2" charset="0"/>
            </a:endParaRPr>
          </a:p>
          <a:p>
            <a:r>
              <a:rPr lang="en-US" sz="2400" b="1">
                <a:solidFill>
                  <a:schemeClr val="accent1"/>
                </a:solidFill>
                <a:latin typeface="Proxima Nova"/>
              </a:rPr>
              <a:t>Out-of-State</a:t>
            </a:r>
            <a:br>
              <a:rPr lang="en-US" sz="2000" b="1">
                <a:latin typeface="Proxima Nova" panose="02000506030000020004" pitchFamily="2" charset="0"/>
              </a:rPr>
            </a:br>
            <a:r>
              <a:rPr lang="en-US" sz="2000" b="1">
                <a:solidFill>
                  <a:schemeClr val="bg1"/>
                </a:solidFill>
                <a:latin typeface="Proxima Nova"/>
              </a:rPr>
              <a:t>$1,270 per Credit</a:t>
            </a:r>
          </a:p>
          <a:p>
            <a:r>
              <a:rPr lang="en-US" sz="1400">
                <a:solidFill>
                  <a:schemeClr val="bg1"/>
                </a:solidFill>
                <a:latin typeface="proxima-nova"/>
                <a:ea typeface="+mn-lt"/>
                <a:cs typeface="+mn-lt"/>
              </a:rPr>
              <a:t>F1, J1 and B visa holders are considered out-of-state </a:t>
            </a:r>
            <a:endParaRPr lang="en-US" sz="1400" b="1">
              <a:solidFill>
                <a:schemeClr val="bg1"/>
              </a:solidFill>
              <a:latin typeface="proxima-nova"/>
              <a:ea typeface="+mn-lt"/>
              <a:cs typeface="+mn-lt"/>
            </a:endParaRPr>
          </a:p>
          <a:p>
            <a:endParaRPr lang="en-US" sz="2400" i="1">
              <a:solidFill>
                <a:schemeClr val="accent1"/>
              </a:solidFill>
              <a:latin typeface="proxima-nova"/>
              <a:ea typeface="+mn-lt"/>
              <a:cs typeface="+mn-lt"/>
            </a:endParaRPr>
          </a:p>
          <a:p>
            <a:r>
              <a:rPr lang="en-US" sz="1400">
                <a:solidFill>
                  <a:schemeClr val="accent1"/>
                </a:solidFill>
                <a:latin typeface="proxima-nova"/>
                <a:ea typeface="+mn-lt"/>
                <a:cs typeface="+mn-lt"/>
              </a:rPr>
              <a:t>https://www.towson.edu/student-university-billing/</a:t>
            </a:r>
            <a:endParaRPr lang="en-US" sz="1400">
              <a:solidFill>
                <a:schemeClr val="accent1"/>
              </a:solidFill>
              <a:latin typeface="proxima-nova"/>
              <a:cs typeface="Calibri"/>
            </a:endParaRPr>
          </a:p>
          <a:p>
            <a:endParaRPr lang="en-US" sz="3000" b="1">
              <a:solidFill>
                <a:schemeClr val="bg1"/>
              </a:solidFill>
              <a:latin typeface="Proxima Nova" panose="02000506030000020004" pitchFamily="2" charset="0"/>
            </a:endParaRPr>
          </a:p>
          <a:p>
            <a:endParaRPr lang="en-US" sz="3000" b="1">
              <a:solidFill>
                <a:schemeClr val="bg1"/>
              </a:solidFill>
              <a:latin typeface="Proxima Nova" panose="02000506030000020004" pitchFamily="2" charset="0"/>
            </a:endParaRPr>
          </a:p>
          <a:p>
            <a:endParaRPr lang="en-US" sz="2000" b="1">
              <a:solidFill>
                <a:schemeClr val="bg1"/>
              </a:solidFill>
              <a:latin typeface="Proxima Nova" panose="02000506030000020004" pitchFamily="2" charset="0"/>
            </a:endParaRPr>
          </a:p>
        </p:txBody>
      </p:sp>
      <p:pic>
        <p:nvPicPr>
          <p:cNvPr id="18" name="Graphic 17">
            <a:extLst>
              <a:ext uri="{FF2B5EF4-FFF2-40B4-BE49-F238E27FC236}">
                <a16:creationId xmlns:a16="http://schemas.microsoft.com/office/drawing/2014/main" id="{B10D5B1A-D544-9C82-AC7F-F8FDD60FADC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10" t="-19679" r="410" b="67078"/>
          <a:stretch/>
        </p:blipFill>
        <p:spPr>
          <a:xfrm>
            <a:off x="-18783" y="4339970"/>
            <a:ext cx="2397252" cy="2521974"/>
          </a:xfrm>
          <a:prstGeom prst="rect">
            <a:avLst/>
          </a:prstGeom>
        </p:spPr>
      </p:pic>
      <p:sp>
        <p:nvSpPr>
          <p:cNvPr id="21" name="Rectangle 20">
            <a:extLst>
              <a:ext uri="{FF2B5EF4-FFF2-40B4-BE49-F238E27FC236}">
                <a16:creationId xmlns:a16="http://schemas.microsoft.com/office/drawing/2014/main" id="{AC771699-DF5C-2C39-F00B-49614835D659}"/>
              </a:ext>
            </a:extLst>
          </p:cNvPr>
          <p:cNvSpPr/>
          <p:nvPr/>
        </p:nvSpPr>
        <p:spPr>
          <a:xfrm>
            <a:off x="6096000" y="4336027"/>
            <a:ext cx="6096000" cy="2521973"/>
          </a:xfrm>
          <a:prstGeom prst="rect">
            <a:avLst/>
          </a:prstGeom>
          <a:gradFill>
            <a:gsLst>
              <a:gs pos="100000">
                <a:schemeClr val="tx1"/>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19225377-9F8B-E6CC-15E4-C9EC5AB854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pic>
        <p:nvPicPr>
          <p:cNvPr id="24" name="Graphic 23">
            <a:extLst>
              <a:ext uri="{FF2B5EF4-FFF2-40B4-BE49-F238E27FC236}">
                <a16:creationId xmlns:a16="http://schemas.microsoft.com/office/drawing/2014/main" id="{D01FE72E-5FDF-3423-214A-87B510C3F98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380" t="-10426" r="12380" b="70637"/>
          <a:stretch/>
        </p:blipFill>
        <p:spPr>
          <a:xfrm>
            <a:off x="391554" y="5072473"/>
            <a:ext cx="2170610" cy="1728020"/>
          </a:xfrm>
          <a:prstGeom prst="rect">
            <a:avLst/>
          </a:prstGeom>
        </p:spPr>
      </p:pic>
    </p:spTree>
    <p:extLst>
      <p:ext uri="{BB962C8B-B14F-4D97-AF65-F5344CB8AC3E}">
        <p14:creationId xmlns:p14="http://schemas.microsoft.com/office/powerpoint/2010/main" val="15330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060BD-6AF0-684B-BFEF-9F5D977AF995}"/>
              </a:ext>
            </a:extLst>
          </p:cNvPr>
          <p:cNvPicPr>
            <a:picLocks noChangeAspect="1"/>
          </p:cNvPicPr>
          <p:nvPr/>
        </p:nvPicPr>
        <p:blipFill rotWithShape="1">
          <a:blip r:embed="rId3"/>
          <a:srcRect l="14282" r="26956" b="1333"/>
          <a:stretch/>
        </p:blipFill>
        <p:spPr>
          <a:xfrm>
            <a:off x="0" y="0"/>
            <a:ext cx="6126480" cy="6858000"/>
          </a:xfrm>
          <a:prstGeom prst="rect">
            <a:avLst/>
          </a:prstGeom>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725397" y="807255"/>
            <a:ext cx="3695700"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Financial Aid</a:t>
            </a:r>
            <a:endParaRPr lang="en-US" sz="4000" b="1">
              <a:solidFill>
                <a:schemeClr val="bg1"/>
              </a:solidFill>
              <a:latin typeface="Proxima Nova" panose="02000506030000020004" pitchFamily="2" charset="0"/>
            </a:endParaRPr>
          </a:p>
        </p:txBody>
      </p:sp>
      <p:sp>
        <p:nvSpPr>
          <p:cNvPr id="8" name="TextBox 7">
            <a:extLst>
              <a:ext uri="{FF2B5EF4-FFF2-40B4-BE49-F238E27FC236}">
                <a16:creationId xmlns:a16="http://schemas.microsoft.com/office/drawing/2014/main" id="{13941D7D-037E-C7FE-4355-66F210588562}"/>
              </a:ext>
            </a:extLst>
          </p:cNvPr>
          <p:cNvSpPr txBox="1"/>
          <p:nvPr/>
        </p:nvSpPr>
        <p:spPr>
          <a:xfrm>
            <a:off x="6725397" y="1820792"/>
            <a:ext cx="4544931" cy="4047262"/>
          </a:xfrm>
          <a:prstGeom prst="rect">
            <a:avLst/>
          </a:prstGeom>
          <a:noFill/>
        </p:spPr>
        <p:txBody>
          <a:bodyPr wrap="square">
            <a:spAutoFit/>
          </a:bodyPr>
          <a:lstStyle/>
          <a:p>
            <a:r>
              <a:rPr lang="en-US" sz="2400" b="1">
                <a:solidFill>
                  <a:schemeClr val="accent1"/>
                </a:solidFill>
                <a:latin typeface="Proxima Nova" panose="02000506030000020004" pitchFamily="2" charset="0"/>
              </a:rPr>
              <a:t>Graduate Assistantships</a:t>
            </a:r>
          </a:p>
          <a:p>
            <a:endParaRPr lang="en-US" sz="2400" b="1">
              <a:solidFill>
                <a:schemeClr val="accent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rPr>
              <a:t>Tuition remission + stipend</a:t>
            </a:r>
            <a:br>
              <a:rPr lang="en-US" sz="1900">
                <a:solidFill>
                  <a:schemeClr val="bg1"/>
                </a:solidFill>
                <a:latin typeface="Proxima Nova" panose="02000506030000020004" pitchFamily="2" charset="0"/>
              </a:rPr>
            </a:br>
            <a:endParaRPr lang="en-US">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rPr>
              <a:t>Each college awards a limited number annually</a:t>
            </a:r>
            <a:br>
              <a:rPr lang="en-US" sz="1900">
                <a:solidFill>
                  <a:schemeClr val="bg1"/>
                </a:solidFill>
                <a:latin typeface="Proxima Nova" panose="02000506030000020004" pitchFamily="2" charset="0"/>
              </a:rPr>
            </a:br>
            <a:endParaRPr lang="en-US" sz="1900">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rPr>
              <a:t>May impact eligibility for other types of aid</a:t>
            </a: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a:p>
            <a:endParaRPr lang="en-US" sz="2000" i="1">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13252"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064122" y="0"/>
            <a:ext cx="2588480" cy="2525006"/>
          </a:xfrm>
          <a:prstGeom prst="rect">
            <a:avLst/>
          </a:prstGeom>
        </p:spPr>
      </p:pic>
      <p:sp>
        <p:nvSpPr>
          <p:cNvPr id="4" name="TextBox 3">
            <a:extLst>
              <a:ext uri="{FF2B5EF4-FFF2-40B4-BE49-F238E27FC236}">
                <a16:creationId xmlns:a16="http://schemas.microsoft.com/office/drawing/2014/main" id="{6DDEE7D9-4F36-A33C-ED4E-BAF7F4D27509}"/>
              </a:ext>
            </a:extLst>
          </p:cNvPr>
          <p:cNvSpPr txBox="1"/>
          <p:nvPr/>
        </p:nvSpPr>
        <p:spPr>
          <a:xfrm>
            <a:off x="7051548" y="5019740"/>
            <a:ext cx="5486400" cy="677108"/>
          </a:xfrm>
          <a:prstGeom prst="rect">
            <a:avLst/>
          </a:prstGeom>
          <a:noFill/>
        </p:spPr>
        <p:txBody>
          <a:bodyPr wrap="square" rtlCol="0">
            <a:spAutoFit/>
          </a:bodyPr>
          <a:lstStyle/>
          <a:p>
            <a:r>
              <a:rPr lang="en-US" sz="2000" u="sng">
                <a:solidFill>
                  <a:srgbClr val="FEC00F"/>
                </a:solidFill>
                <a:latin typeface="Proxima Nova" panose="02000506030000020004" pitchFamily="2" charset="0"/>
              </a:rPr>
              <a:t>www.towson.edu/gradassistantships</a:t>
            </a:r>
            <a:r>
              <a:rPr lang="en-US" sz="1600" u="sng">
                <a:solidFill>
                  <a:srgbClr val="FEC00F"/>
                </a:solidFill>
                <a:latin typeface="Proxima Nova" panose="02000506030000020004" pitchFamily="2" charset="0"/>
              </a:rPr>
              <a:t>/</a:t>
            </a:r>
          </a:p>
          <a:p>
            <a:endParaRPr lang="en-US"/>
          </a:p>
        </p:txBody>
      </p:sp>
    </p:spTree>
    <p:extLst>
      <p:ext uri="{BB962C8B-B14F-4D97-AF65-F5344CB8AC3E}">
        <p14:creationId xmlns:p14="http://schemas.microsoft.com/office/powerpoint/2010/main" val="350706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6D450E-1552-084E-71B1-F426EC89DE3E}"/>
              </a:ext>
            </a:extLst>
          </p:cNvPr>
          <p:cNvPicPr>
            <a:picLocks noChangeAspect="1"/>
          </p:cNvPicPr>
          <p:nvPr/>
        </p:nvPicPr>
        <p:blipFill rotWithShape="1">
          <a:blip r:embed="rId3"/>
          <a:srcRect l="20462" r="19233"/>
          <a:stretch/>
        </p:blipFill>
        <p:spPr>
          <a:xfrm>
            <a:off x="2789" y="0"/>
            <a:ext cx="6199252" cy="6858000"/>
          </a:xfrm>
          <a:prstGeom prst="rect">
            <a:avLst/>
          </a:prstGeom>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725397" y="807255"/>
            <a:ext cx="3695700"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Financial Aid</a:t>
            </a:r>
            <a:endParaRPr lang="en-US" sz="4000" b="1">
              <a:solidFill>
                <a:schemeClr val="bg1"/>
              </a:solidFill>
              <a:latin typeface="Proxima Nova" panose="02000506030000020004" pitchFamily="2" charset="0"/>
            </a:endParaRPr>
          </a:p>
        </p:txBody>
      </p:sp>
      <p:sp>
        <p:nvSpPr>
          <p:cNvPr id="8" name="TextBox 7">
            <a:extLst>
              <a:ext uri="{FF2B5EF4-FFF2-40B4-BE49-F238E27FC236}">
                <a16:creationId xmlns:a16="http://schemas.microsoft.com/office/drawing/2014/main" id="{13941D7D-037E-C7FE-4355-66F210588562}"/>
              </a:ext>
            </a:extLst>
          </p:cNvPr>
          <p:cNvSpPr txBox="1"/>
          <p:nvPr/>
        </p:nvSpPr>
        <p:spPr>
          <a:xfrm>
            <a:off x="6725397" y="1820792"/>
            <a:ext cx="4544931" cy="4124206"/>
          </a:xfrm>
          <a:prstGeom prst="rect">
            <a:avLst/>
          </a:prstGeom>
          <a:noFill/>
        </p:spPr>
        <p:txBody>
          <a:bodyPr wrap="square" lIns="91440" tIns="45720" rIns="91440" bIns="45720" anchor="t">
            <a:spAutoFit/>
          </a:bodyPr>
          <a:lstStyle/>
          <a:p>
            <a:r>
              <a:rPr lang="en-US" sz="2400" b="1">
                <a:solidFill>
                  <a:schemeClr val="accent1"/>
                </a:solidFill>
                <a:latin typeface="Proxima Nova" panose="02000506030000020004" pitchFamily="2" charset="0"/>
              </a:rPr>
              <a:t>Free Application for Federal Student Aid (FAFSA)</a:t>
            </a:r>
            <a:br>
              <a:rPr lang="en-US" sz="2400" b="1">
                <a:solidFill>
                  <a:schemeClr val="accent1"/>
                </a:solidFill>
                <a:latin typeface="Proxima Nova" panose="02000506030000020004" pitchFamily="2" charset="0"/>
              </a:rPr>
            </a:br>
            <a:endParaRPr lang="en-US" sz="2400" b="1">
              <a:solidFill>
                <a:schemeClr val="accent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a:rPr>
              <a:t>Application open now for 2025-2026 academic year</a:t>
            </a:r>
            <a:br>
              <a:rPr lang="en-US" sz="1900">
                <a:latin typeface="Proxima Nova" panose="02000506030000020004" pitchFamily="2" charset="0"/>
              </a:rPr>
            </a:br>
            <a:endParaRPr lang="en-US">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hlinkClick r:id="rId6">
                  <a:extLst>
                    <a:ext uri="{A12FA001-AC4F-418D-AE19-62706E023703}">
                      <ahyp:hlinkClr xmlns:ahyp="http://schemas.microsoft.com/office/drawing/2018/hyperlinkcolor" val="tx"/>
                    </a:ext>
                  </a:extLst>
                </a:hlinkClick>
              </a:rPr>
              <a:t>www.fafsa.ed.gov</a:t>
            </a:r>
            <a:br>
              <a:rPr lang="en-US" sz="1900">
                <a:solidFill>
                  <a:schemeClr val="bg1"/>
                </a:solidFill>
                <a:latin typeface="Proxima Nova" panose="02000506030000020004" pitchFamily="2" charset="0"/>
              </a:rPr>
            </a:br>
            <a:endParaRPr lang="en-US" sz="1900">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panose="02000506030000020004" pitchFamily="2" charset="0"/>
              </a:rPr>
              <a:t>TU school code: 002099</a:t>
            </a: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a:p>
            <a:endParaRPr lang="en-US" sz="2000" i="1">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7"/>
          <a:stretch>
            <a:fillRect/>
          </a:stretch>
        </p:blipFill>
        <p:spPr>
          <a:xfrm>
            <a:off x="-13252"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66268" b="-15042"/>
          <a:stretch/>
        </p:blipFill>
        <p:spPr>
          <a:xfrm>
            <a:off x="9064122" y="0"/>
            <a:ext cx="2588480" cy="2525006"/>
          </a:xfrm>
          <a:prstGeom prst="rect">
            <a:avLst/>
          </a:prstGeom>
        </p:spPr>
      </p:pic>
    </p:spTree>
    <p:extLst>
      <p:ext uri="{BB962C8B-B14F-4D97-AF65-F5344CB8AC3E}">
        <p14:creationId xmlns:p14="http://schemas.microsoft.com/office/powerpoint/2010/main" val="227844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4C5C7-22ED-3DF4-03B7-D4E0F9A3A5A4}"/>
              </a:ext>
            </a:extLst>
          </p:cNvPr>
          <p:cNvPicPr>
            <a:picLocks noChangeAspect="1"/>
          </p:cNvPicPr>
          <p:nvPr/>
        </p:nvPicPr>
        <p:blipFill rotWithShape="1">
          <a:blip r:embed="rId3"/>
          <a:srcRect l="20220" r="20220"/>
          <a:stretch/>
        </p:blipFill>
        <p:spPr>
          <a:xfrm>
            <a:off x="6065520" y="0"/>
            <a:ext cx="6126480" cy="6843623"/>
          </a:xfrm>
          <a:prstGeom prst="rect">
            <a:avLst/>
          </a:prstGeom>
        </p:spPr>
      </p:pic>
      <p:sp>
        <p:nvSpPr>
          <p:cNvPr id="4" name="TextBox 3">
            <a:extLst>
              <a:ext uri="{FF2B5EF4-FFF2-40B4-BE49-F238E27FC236}">
                <a16:creationId xmlns:a16="http://schemas.microsoft.com/office/drawing/2014/main" id="{BEFB1334-8C7B-DF31-2F34-917A79E2AC23}"/>
              </a:ext>
            </a:extLst>
          </p:cNvPr>
          <p:cNvSpPr txBox="1"/>
          <p:nvPr/>
        </p:nvSpPr>
        <p:spPr>
          <a:xfrm>
            <a:off x="734991" y="794003"/>
            <a:ext cx="6753829"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Financial Aid</a:t>
            </a:r>
            <a:endParaRPr lang="en-US" sz="4000" b="1">
              <a:solidFill>
                <a:schemeClr val="bg1"/>
              </a:solidFill>
              <a:latin typeface="Proxima Nova" panose="02000506030000020004" pitchFamily="2" charset="0"/>
            </a:endParaRPr>
          </a:p>
        </p:txBody>
      </p:sp>
      <p:sp>
        <p:nvSpPr>
          <p:cNvPr id="6" name="TextBox 5">
            <a:extLst>
              <a:ext uri="{FF2B5EF4-FFF2-40B4-BE49-F238E27FC236}">
                <a16:creationId xmlns:a16="http://schemas.microsoft.com/office/drawing/2014/main" id="{E7DD771B-CD06-1411-441C-70E9926E6A87}"/>
              </a:ext>
            </a:extLst>
          </p:cNvPr>
          <p:cNvSpPr txBox="1"/>
          <p:nvPr/>
        </p:nvSpPr>
        <p:spPr>
          <a:xfrm>
            <a:off x="720614" y="1650990"/>
            <a:ext cx="4663208" cy="4170372"/>
          </a:xfrm>
          <a:prstGeom prst="rect">
            <a:avLst/>
          </a:prstGeom>
          <a:noFill/>
        </p:spPr>
        <p:txBody>
          <a:bodyPr wrap="square" lIns="91440" tIns="45720" rIns="91440" bIns="45720" anchor="t">
            <a:spAutoFit/>
          </a:bodyPr>
          <a:lstStyle/>
          <a:p>
            <a:r>
              <a:rPr lang="en-US" sz="2400" b="1">
                <a:solidFill>
                  <a:schemeClr val="accent1"/>
                </a:solidFill>
                <a:ea typeface="+mn-lt"/>
                <a:cs typeface="+mn-lt"/>
              </a:rPr>
              <a:t>Federal Direct Unsubsidized Loans</a:t>
            </a:r>
            <a:endParaRPr lang="en-US" sz="2400">
              <a:solidFill>
                <a:schemeClr val="accent1"/>
              </a:solidFill>
              <a:ea typeface="+mn-lt"/>
              <a:cs typeface="+mn-lt"/>
            </a:endParaRPr>
          </a:p>
          <a:p>
            <a:r>
              <a:rPr lang="en-US" sz="1900">
                <a:solidFill>
                  <a:schemeClr val="bg1"/>
                </a:solidFill>
                <a:ea typeface="+mn-lt"/>
                <a:cs typeface="+mn-lt"/>
              </a:rPr>
              <a:t>$20,500 for one academic year</a:t>
            </a:r>
            <a:endParaRPr lang="en-US" sz="2400">
              <a:solidFill>
                <a:schemeClr val="bg1"/>
              </a:solidFill>
              <a:ea typeface="+mn-lt"/>
              <a:cs typeface="+mn-lt"/>
            </a:endParaRPr>
          </a:p>
          <a:p>
            <a:endParaRPr lang="en-US" sz="2400" b="1">
              <a:solidFill>
                <a:schemeClr val="accent1"/>
              </a:solidFill>
              <a:ea typeface="+mn-lt"/>
              <a:cs typeface="+mn-lt"/>
            </a:endParaRPr>
          </a:p>
          <a:p>
            <a:r>
              <a:rPr lang="en-US" sz="2400" b="1">
                <a:solidFill>
                  <a:schemeClr val="accent1"/>
                </a:solidFill>
                <a:ea typeface="+mn-lt"/>
                <a:cs typeface="+mn-lt"/>
              </a:rPr>
              <a:t>Grad PLUS Loan</a:t>
            </a:r>
            <a:endParaRPr lang="en-US" sz="2400">
              <a:solidFill>
                <a:schemeClr val="accent1"/>
              </a:solidFill>
              <a:ea typeface="+mn-lt"/>
              <a:cs typeface="+mn-lt"/>
            </a:endParaRPr>
          </a:p>
          <a:p>
            <a:r>
              <a:rPr lang="en-US" sz="1900">
                <a:solidFill>
                  <a:schemeClr val="bg1"/>
                </a:solidFill>
                <a:ea typeface="+mn-lt"/>
                <a:cs typeface="+mn-lt"/>
              </a:rPr>
              <a:t>Eligibility determined by Cost of Attendance</a:t>
            </a:r>
          </a:p>
          <a:p>
            <a:r>
              <a:rPr lang="en-US" sz="1900">
                <a:solidFill>
                  <a:schemeClr val="bg1"/>
                </a:solidFill>
                <a:ea typeface="+mn-lt"/>
                <a:cs typeface="+mn-lt"/>
              </a:rPr>
              <a:t>Approval based on credit history</a:t>
            </a:r>
          </a:p>
          <a:p>
            <a:pPr lvl="1"/>
            <a:endParaRPr lang="en-US" sz="2400">
              <a:ea typeface="+mn-lt"/>
              <a:cs typeface="+mn-lt"/>
            </a:endParaRPr>
          </a:p>
          <a:p>
            <a:r>
              <a:rPr lang="en-US" sz="2400" b="1">
                <a:solidFill>
                  <a:schemeClr val="accent1"/>
                </a:solidFill>
                <a:ea typeface="+mn-lt"/>
                <a:cs typeface="+mn-lt"/>
              </a:rPr>
              <a:t>Alternate Loans</a:t>
            </a:r>
            <a:endParaRPr lang="en-US" sz="2400">
              <a:solidFill>
                <a:schemeClr val="accent1"/>
              </a:solidFill>
              <a:ea typeface="+mn-lt"/>
              <a:cs typeface="+mn-lt"/>
            </a:endParaRPr>
          </a:p>
          <a:p>
            <a:r>
              <a:rPr lang="en-US" sz="1900">
                <a:solidFill>
                  <a:schemeClr val="bg1"/>
                </a:solidFill>
                <a:ea typeface="+mn-lt"/>
                <a:cs typeface="+mn-lt"/>
              </a:rPr>
              <a:t>Private bank/lender</a:t>
            </a:r>
          </a:p>
          <a:p>
            <a:r>
              <a:rPr lang="en-US" sz="1900">
                <a:solidFill>
                  <a:schemeClr val="bg1"/>
                </a:solidFill>
                <a:ea typeface="+mn-lt"/>
                <a:cs typeface="+mn-lt"/>
              </a:rPr>
              <a:t>Apply directly with lender</a:t>
            </a:r>
            <a:endParaRPr lang="en-US" sz="1900">
              <a:solidFill>
                <a:schemeClr val="bg1"/>
              </a:solidFill>
            </a:endParaRPr>
          </a:p>
          <a:p>
            <a:endParaRPr lang="en-US" sz="3000" b="1">
              <a:solidFill>
                <a:schemeClr val="bg1"/>
              </a:solidFill>
              <a:latin typeface="Proxima Nova" panose="02000506030000020004" pitchFamily="2" charset="0"/>
            </a:endParaRPr>
          </a:p>
          <a:p>
            <a:endParaRPr lang="en-US" sz="2000" b="1">
              <a:solidFill>
                <a:schemeClr val="accent1"/>
              </a:solidFill>
              <a:latin typeface="Proxima Nova" panose="02000506030000020004" pitchFamily="2" charset="0"/>
            </a:endParaRPr>
          </a:p>
        </p:txBody>
      </p:sp>
      <p:pic>
        <p:nvPicPr>
          <p:cNvPr id="18" name="Graphic 17">
            <a:extLst>
              <a:ext uri="{FF2B5EF4-FFF2-40B4-BE49-F238E27FC236}">
                <a16:creationId xmlns:a16="http://schemas.microsoft.com/office/drawing/2014/main" id="{B10D5B1A-D544-9C82-AC7F-F8FDD60FADC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10" t="-19679" r="410" b="67078"/>
          <a:stretch/>
        </p:blipFill>
        <p:spPr>
          <a:xfrm>
            <a:off x="0" y="4336027"/>
            <a:ext cx="2397252" cy="2521974"/>
          </a:xfrm>
          <a:prstGeom prst="rect">
            <a:avLst/>
          </a:prstGeom>
        </p:spPr>
      </p:pic>
      <p:sp>
        <p:nvSpPr>
          <p:cNvPr id="21" name="Rectangle 20">
            <a:extLst>
              <a:ext uri="{FF2B5EF4-FFF2-40B4-BE49-F238E27FC236}">
                <a16:creationId xmlns:a16="http://schemas.microsoft.com/office/drawing/2014/main" id="{AC771699-DF5C-2C39-F00B-49614835D659}"/>
              </a:ext>
            </a:extLst>
          </p:cNvPr>
          <p:cNvSpPr/>
          <p:nvPr/>
        </p:nvSpPr>
        <p:spPr>
          <a:xfrm>
            <a:off x="6065520" y="4137198"/>
            <a:ext cx="6126480" cy="2719137"/>
          </a:xfrm>
          <a:prstGeom prst="rect">
            <a:avLst/>
          </a:prstGeom>
          <a:gradFill>
            <a:gsLst>
              <a:gs pos="100000">
                <a:schemeClr val="tx1"/>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19225377-9F8B-E6CC-15E4-C9EC5AB854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pic>
        <p:nvPicPr>
          <p:cNvPr id="24" name="Graphic 23">
            <a:extLst>
              <a:ext uri="{FF2B5EF4-FFF2-40B4-BE49-F238E27FC236}">
                <a16:creationId xmlns:a16="http://schemas.microsoft.com/office/drawing/2014/main" id="{D01FE72E-5FDF-3423-214A-87B510C3F98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380" t="-10426" r="12380" b="70637"/>
          <a:stretch/>
        </p:blipFill>
        <p:spPr>
          <a:xfrm>
            <a:off x="506573" y="4798144"/>
            <a:ext cx="2588480" cy="2059858"/>
          </a:xfrm>
          <a:prstGeom prst="rect">
            <a:avLst/>
          </a:prstGeom>
        </p:spPr>
      </p:pic>
    </p:spTree>
    <p:extLst>
      <p:ext uri="{BB962C8B-B14F-4D97-AF65-F5344CB8AC3E}">
        <p14:creationId xmlns:p14="http://schemas.microsoft.com/office/powerpoint/2010/main" val="409100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4C5C7-22ED-3DF4-03B7-D4E0F9A3A5A4}"/>
              </a:ext>
            </a:extLst>
          </p:cNvPr>
          <p:cNvPicPr>
            <a:picLocks noChangeAspect="1"/>
          </p:cNvPicPr>
          <p:nvPr/>
        </p:nvPicPr>
        <p:blipFill rotWithShape="1">
          <a:blip r:embed="rId3"/>
          <a:srcRect l="22373" r="18071"/>
          <a:stretch/>
        </p:blipFill>
        <p:spPr>
          <a:xfrm>
            <a:off x="6687878" y="0"/>
            <a:ext cx="5504121" cy="6858000"/>
          </a:xfrm>
          <a:prstGeom prst="rect">
            <a:avLst/>
          </a:prstGeom>
        </p:spPr>
      </p:pic>
      <p:sp>
        <p:nvSpPr>
          <p:cNvPr id="4" name="TextBox 3">
            <a:extLst>
              <a:ext uri="{FF2B5EF4-FFF2-40B4-BE49-F238E27FC236}">
                <a16:creationId xmlns:a16="http://schemas.microsoft.com/office/drawing/2014/main" id="{BEFB1334-8C7B-DF31-2F34-917A79E2AC23}"/>
              </a:ext>
            </a:extLst>
          </p:cNvPr>
          <p:cNvSpPr txBox="1"/>
          <p:nvPr/>
        </p:nvSpPr>
        <p:spPr>
          <a:xfrm>
            <a:off x="586135" y="217146"/>
            <a:ext cx="6753829"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Financial Aid</a:t>
            </a:r>
            <a:endParaRPr lang="en-US" sz="4000" b="1">
              <a:solidFill>
                <a:schemeClr val="bg1"/>
              </a:solidFill>
              <a:latin typeface="Proxima Nova" panose="02000506030000020004" pitchFamily="2" charset="0"/>
            </a:endParaRPr>
          </a:p>
        </p:txBody>
      </p:sp>
      <p:sp>
        <p:nvSpPr>
          <p:cNvPr id="6" name="TextBox 5">
            <a:extLst>
              <a:ext uri="{FF2B5EF4-FFF2-40B4-BE49-F238E27FC236}">
                <a16:creationId xmlns:a16="http://schemas.microsoft.com/office/drawing/2014/main" id="{E7DD771B-CD06-1411-441C-70E9926E6A87}"/>
              </a:ext>
            </a:extLst>
          </p:cNvPr>
          <p:cNvSpPr txBox="1"/>
          <p:nvPr/>
        </p:nvSpPr>
        <p:spPr>
          <a:xfrm>
            <a:off x="133129" y="1509399"/>
            <a:ext cx="6687877" cy="4770537"/>
          </a:xfrm>
          <a:prstGeom prst="rect">
            <a:avLst/>
          </a:prstGeom>
          <a:noFill/>
        </p:spPr>
        <p:txBody>
          <a:bodyPr wrap="square" lIns="91440" tIns="45720" rIns="91440" bIns="45720" anchor="t">
            <a:spAutoFit/>
          </a:bodyPr>
          <a:lstStyle/>
          <a:p>
            <a:r>
              <a:rPr lang="en-US" sz="2400" b="1">
                <a:solidFill>
                  <a:schemeClr val="accent1"/>
                </a:solidFill>
                <a:latin typeface="Proxima Nova"/>
              </a:rPr>
              <a:t>Fellowships &amp; Scholarships</a:t>
            </a:r>
            <a:br>
              <a:rPr lang="en-US" sz="2400" b="1">
                <a:latin typeface="Proxima Nova" panose="02000506030000020004" pitchFamily="2" charset="0"/>
              </a:rPr>
            </a:br>
            <a:endParaRPr lang="en-US" sz="2400" b="1">
              <a:solidFill>
                <a:schemeClr val="accent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a:rPr>
              <a:t>Terminal Degree Fellowship Program</a:t>
            </a: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a:rPr>
              <a:t>College-specific scholarships</a:t>
            </a: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pPr marL="342900" indent="-342900">
              <a:buFont typeface="Arial" panose="020B0604020202020204" pitchFamily="34" charset="0"/>
              <a:buChar char="•"/>
            </a:pPr>
            <a:r>
              <a:rPr lang="en-US" sz="1900">
                <a:solidFill>
                  <a:schemeClr val="bg1"/>
                </a:solidFill>
                <a:latin typeface="Proxima Nova"/>
              </a:rPr>
              <a:t>Scholarship Seeker</a:t>
            </a:r>
          </a:p>
          <a:p>
            <a:pPr algn="l"/>
            <a:endParaRPr lang="en-US" sz="2000" b="0" i="0">
              <a:solidFill>
                <a:schemeClr val="bg1">
                  <a:lumMod val="95000"/>
                </a:schemeClr>
              </a:solidFill>
              <a:effectLst/>
              <a:latin typeface="proxima-nova"/>
            </a:endParaRPr>
          </a:p>
          <a:p>
            <a:pPr algn="l"/>
            <a:endParaRPr lang="en-US" sz="2400" b="0" i="0">
              <a:solidFill>
                <a:schemeClr val="bg1">
                  <a:lumMod val="95000"/>
                </a:schemeClr>
              </a:solidFill>
              <a:effectLst/>
              <a:latin typeface="proxima-nova"/>
            </a:endParaRPr>
          </a:p>
          <a:p>
            <a:pPr algn="l"/>
            <a:endParaRPr lang="en-US" sz="1600" b="0" i="0">
              <a:solidFill>
                <a:schemeClr val="bg1">
                  <a:lumMod val="95000"/>
                </a:schemeClr>
              </a:solidFill>
              <a:effectLst/>
              <a:latin typeface="proxima-nova"/>
            </a:endParaRPr>
          </a:p>
          <a:p>
            <a:pPr>
              <a:buFont typeface="Arial" panose="020B0604020202020204" pitchFamily="34" charset="0"/>
              <a:buChar char="•"/>
            </a:pPr>
            <a:endParaRPr lang="en-US" sz="1600">
              <a:solidFill>
                <a:schemeClr val="bg1">
                  <a:lumMod val="95000"/>
                </a:schemeClr>
              </a:solidFill>
              <a:latin typeface="proxima-nova"/>
            </a:endParaRPr>
          </a:p>
          <a:p>
            <a:pPr algn="l">
              <a:buFont typeface="Arial" panose="020B0604020202020204" pitchFamily="34" charset="0"/>
              <a:buChar char="•"/>
            </a:pPr>
            <a:endParaRPr lang="en-US" sz="1600" b="0" i="0">
              <a:solidFill>
                <a:schemeClr val="bg1">
                  <a:lumMod val="95000"/>
                </a:schemeClr>
              </a:solidFill>
              <a:effectLst/>
              <a:latin typeface="proxima-nova"/>
            </a:endParaRPr>
          </a:p>
          <a:p>
            <a:pPr marL="342900" indent="-342900">
              <a:buFont typeface="Arial" panose="020B0604020202020204" pitchFamily="34" charset="0"/>
              <a:buChar char="•"/>
            </a:pPr>
            <a:endParaRPr lang="en-US" sz="1900">
              <a:solidFill>
                <a:schemeClr val="bg1"/>
              </a:solidFill>
              <a:latin typeface="Proxima Nova" panose="02000506030000020004" pitchFamily="2" charset="0"/>
            </a:endParaRPr>
          </a:p>
          <a:p>
            <a:endParaRPr lang="en-US" sz="3000" b="1">
              <a:solidFill>
                <a:schemeClr val="bg1"/>
              </a:solidFill>
              <a:latin typeface="Proxima Nova" panose="02000506030000020004" pitchFamily="2" charset="0"/>
            </a:endParaRPr>
          </a:p>
          <a:p>
            <a:endParaRPr lang="en-US" sz="2000" b="1">
              <a:solidFill>
                <a:schemeClr val="accent1"/>
              </a:solidFill>
              <a:latin typeface="Proxima Nova" panose="02000506030000020004" pitchFamily="2" charset="0"/>
            </a:endParaRPr>
          </a:p>
        </p:txBody>
      </p:sp>
      <p:sp>
        <p:nvSpPr>
          <p:cNvPr id="21" name="Rectangle 20">
            <a:extLst>
              <a:ext uri="{FF2B5EF4-FFF2-40B4-BE49-F238E27FC236}">
                <a16:creationId xmlns:a16="http://schemas.microsoft.com/office/drawing/2014/main" id="{AC771699-DF5C-2C39-F00B-49614835D659}"/>
              </a:ext>
            </a:extLst>
          </p:cNvPr>
          <p:cNvSpPr/>
          <p:nvPr/>
        </p:nvSpPr>
        <p:spPr>
          <a:xfrm>
            <a:off x="6065520" y="4122821"/>
            <a:ext cx="6126480" cy="2719137"/>
          </a:xfrm>
          <a:prstGeom prst="rect">
            <a:avLst/>
          </a:prstGeom>
          <a:gradFill>
            <a:gsLst>
              <a:gs pos="100000">
                <a:schemeClr val="tx1"/>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19225377-9F8B-E6CC-15E4-C9EC5AB8549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18526" y="6146157"/>
            <a:ext cx="1910698" cy="536204"/>
          </a:xfrm>
          <a:prstGeom prst="rect">
            <a:avLst/>
          </a:prstGeom>
        </p:spPr>
      </p:pic>
    </p:spTree>
    <p:extLst>
      <p:ext uri="{BB962C8B-B14F-4D97-AF65-F5344CB8AC3E}">
        <p14:creationId xmlns:p14="http://schemas.microsoft.com/office/powerpoint/2010/main" val="2127447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CD5C7-001E-04DD-C78E-AF7DEC50350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C20649-F0E4-3972-369E-E38F980AC1BD}"/>
              </a:ext>
            </a:extLst>
          </p:cNvPr>
          <p:cNvSpPr txBox="1"/>
          <p:nvPr/>
        </p:nvSpPr>
        <p:spPr>
          <a:xfrm>
            <a:off x="17202529" y="8967496"/>
            <a:ext cx="1603324" cy="400110"/>
          </a:xfrm>
          <a:prstGeom prst="rect">
            <a:avLst/>
          </a:prstGeom>
          <a:noFill/>
        </p:spPr>
        <p:txBody>
          <a:bodyPr wrap="none" rtlCol="0" anchor="ctr" anchorCtr="0">
            <a:spAutoFit/>
          </a:bodyPr>
          <a:lstStyle/>
          <a:p>
            <a:pPr algn="ctr"/>
            <a:r>
              <a:rPr lang="en-US" sz="2000">
                <a:solidFill>
                  <a:schemeClr val="accent2"/>
                </a:solidFill>
                <a:latin typeface="Lato Light" charset="0"/>
                <a:ea typeface="Lato Light" charset="0"/>
                <a:cs typeface="Lato Light" charset="0"/>
              </a:rPr>
              <a:t>Social Media</a:t>
            </a:r>
          </a:p>
        </p:txBody>
      </p:sp>
      <p:sp>
        <p:nvSpPr>
          <p:cNvPr id="4" name="TextBox 3">
            <a:extLst>
              <a:ext uri="{FF2B5EF4-FFF2-40B4-BE49-F238E27FC236}">
                <a16:creationId xmlns:a16="http://schemas.microsoft.com/office/drawing/2014/main" id="{6B58C023-7E9A-7D2B-DDAC-9A4F43D037D9}"/>
              </a:ext>
            </a:extLst>
          </p:cNvPr>
          <p:cNvSpPr txBox="1"/>
          <p:nvPr/>
        </p:nvSpPr>
        <p:spPr>
          <a:xfrm>
            <a:off x="16560528" y="9449651"/>
            <a:ext cx="2887330" cy="523220"/>
          </a:xfrm>
          <a:prstGeom prst="rect">
            <a:avLst/>
          </a:prstGeom>
          <a:noFill/>
        </p:spPr>
        <p:txBody>
          <a:bodyPr wrap="none" rtlCol="0" anchor="ctr" anchorCtr="0">
            <a:spAutoFit/>
          </a:bodyPr>
          <a:lstStyle/>
          <a:p>
            <a:pPr algn="ctr"/>
            <a:r>
              <a:rPr lang="en-US" sz="2800" b="1">
                <a:solidFill>
                  <a:schemeClr val="tx2"/>
                </a:solidFill>
                <a:latin typeface="Lato" charset="0"/>
                <a:ea typeface="Lato" charset="0"/>
                <a:cs typeface="Lato" charset="0"/>
              </a:rPr>
              <a:t>JOHNY COFFEE</a:t>
            </a:r>
          </a:p>
        </p:txBody>
      </p:sp>
      <p:sp>
        <p:nvSpPr>
          <p:cNvPr id="7" name="Rectangle 6">
            <a:extLst>
              <a:ext uri="{FF2B5EF4-FFF2-40B4-BE49-F238E27FC236}">
                <a16:creationId xmlns:a16="http://schemas.microsoft.com/office/drawing/2014/main" id="{BA9ACA75-3C4F-8D03-66D8-45856C2ACEC2}"/>
              </a:ext>
            </a:extLst>
          </p:cNvPr>
          <p:cNvSpPr/>
          <p:nvPr/>
        </p:nvSpPr>
        <p:spPr>
          <a:xfrm>
            <a:off x="0" y="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ark&#10;&#10;Description automatically generated">
            <a:extLst>
              <a:ext uri="{FF2B5EF4-FFF2-40B4-BE49-F238E27FC236}">
                <a16:creationId xmlns:a16="http://schemas.microsoft.com/office/drawing/2014/main" id="{5419AE97-7B03-238A-A9BC-746E8C152B67}"/>
              </a:ext>
            </a:extLst>
          </p:cNvPr>
          <p:cNvPicPr>
            <a:picLocks noChangeAspect="1"/>
          </p:cNvPicPr>
          <p:nvPr/>
        </p:nvPicPr>
        <p:blipFill>
          <a:blip r:embed="rId5" cstate="screen">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DA569F2-0972-BCEF-F381-79998C1DB2EB}"/>
              </a:ext>
            </a:extLst>
          </p:cNvPr>
          <p:cNvSpPr txBox="1"/>
          <p:nvPr/>
        </p:nvSpPr>
        <p:spPr>
          <a:xfrm>
            <a:off x="602792" y="2828834"/>
            <a:ext cx="10986411" cy="1200329"/>
          </a:xfrm>
          <a:prstGeom prst="rect">
            <a:avLst/>
          </a:prstGeom>
          <a:noFill/>
        </p:spPr>
        <p:txBody>
          <a:bodyPr wrap="square" lIns="91440" tIns="45720" rIns="91440" bIns="45720" anchor="t">
            <a:spAutoFit/>
          </a:bodyPr>
          <a:lstStyle/>
          <a:p>
            <a:pPr algn="ctr"/>
            <a:r>
              <a:rPr lang="en-US" sz="7200" b="1">
                <a:solidFill>
                  <a:schemeClr val="bg1"/>
                </a:solidFill>
                <a:latin typeface="Proxima Nova"/>
              </a:rPr>
              <a:t>STUDENT </a:t>
            </a:r>
            <a:r>
              <a:rPr lang="en-US" sz="7200" b="1">
                <a:solidFill>
                  <a:schemeClr val="accent1"/>
                </a:solidFill>
                <a:latin typeface="Proxima Nova"/>
              </a:rPr>
              <a:t>RESOURCES</a:t>
            </a:r>
            <a:endParaRPr lang="en-US">
              <a:solidFill>
                <a:schemeClr val="accent1"/>
              </a:solidFill>
            </a:endParaRPr>
          </a:p>
        </p:txBody>
      </p:sp>
      <p:pic>
        <p:nvPicPr>
          <p:cNvPr id="11" name="Graphic 10">
            <a:extLst>
              <a:ext uri="{FF2B5EF4-FFF2-40B4-BE49-F238E27FC236}">
                <a16:creationId xmlns:a16="http://schemas.microsoft.com/office/drawing/2014/main" id="{D7FBEDC6-6B93-1EFD-6034-B00AA05A8D3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pic>
        <p:nvPicPr>
          <p:cNvPr id="2" name="Graphic 1">
            <a:extLst>
              <a:ext uri="{FF2B5EF4-FFF2-40B4-BE49-F238E27FC236}">
                <a16:creationId xmlns:a16="http://schemas.microsoft.com/office/drawing/2014/main" id="{6D51F01A-0C83-352D-AA0E-20EC74DB453B}"/>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66879"/>
          <a:stretch/>
        </p:blipFill>
        <p:spPr>
          <a:xfrm>
            <a:off x="9978640" y="0"/>
            <a:ext cx="2213360" cy="1466193"/>
          </a:xfrm>
          <a:prstGeom prst="rect">
            <a:avLst/>
          </a:prstGeom>
        </p:spPr>
      </p:pic>
      <p:pic>
        <p:nvPicPr>
          <p:cNvPr id="6" name="Picture 5">
            <a:extLst>
              <a:ext uri="{FF2B5EF4-FFF2-40B4-BE49-F238E27FC236}">
                <a16:creationId xmlns:a16="http://schemas.microsoft.com/office/drawing/2014/main" id="{2B7CEBF6-CEBE-17CD-56DC-C29A36DA0163}"/>
              </a:ext>
            </a:extLst>
          </p:cNvPr>
          <p:cNvPicPr>
            <a:picLocks noChangeAspect="1"/>
          </p:cNvPicPr>
          <p:nvPr/>
        </p:nvPicPr>
        <p:blipFill>
          <a:blip r:embed="rId10"/>
          <a:stretch>
            <a:fillRect/>
          </a:stretch>
        </p:blipFill>
        <p:spPr>
          <a:xfrm>
            <a:off x="-13252" y="4398578"/>
            <a:ext cx="2335832" cy="2459421"/>
          </a:xfrm>
          <a:prstGeom prst="rect">
            <a:avLst/>
          </a:prstGeom>
        </p:spPr>
      </p:pic>
    </p:spTree>
    <p:extLst>
      <p:ext uri="{BB962C8B-B14F-4D97-AF65-F5344CB8AC3E}">
        <p14:creationId xmlns:p14="http://schemas.microsoft.com/office/powerpoint/2010/main" val="37233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ECC63-6864-3E16-0512-663D4FC9D45E}"/>
              </a:ext>
            </a:extLst>
          </p:cNvPr>
          <p:cNvPicPr>
            <a:picLocks noChangeAspect="1"/>
          </p:cNvPicPr>
          <p:nvPr/>
        </p:nvPicPr>
        <p:blipFill rotWithShape="1">
          <a:blip r:embed="rId3"/>
          <a:srcRect l="35225" r="5577"/>
          <a:stretch/>
        </p:blipFill>
        <p:spPr>
          <a:xfrm>
            <a:off x="6096000" y="-38153"/>
            <a:ext cx="6126480" cy="6896153"/>
          </a:xfrm>
          <a:prstGeom prst="rect">
            <a:avLst/>
          </a:prstGeom>
        </p:spPr>
      </p:pic>
      <p:sp>
        <p:nvSpPr>
          <p:cNvPr id="4" name="TextBox 3">
            <a:extLst>
              <a:ext uri="{FF2B5EF4-FFF2-40B4-BE49-F238E27FC236}">
                <a16:creationId xmlns:a16="http://schemas.microsoft.com/office/drawing/2014/main" id="{BEFB1334-8C7B-DF31-2F34-917A79E2AC23}"/>
              </a:ext>
            </a:extLst>
          </p:cNvPr>
          <p:cNvSpPr txBox="1"/>
          <p:nvPr/>
        </p:nvSpPr>
        <p:spPr>
          <a:xfrm>
            <a:off x="507728" y="646951"/>
            <a:ext cx="6753829"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BB00"/>
                </a:solidFill>
                <a:effectLst/>
                <a:uLnTx/>
                <a:uFillTx/>
                <a:latin typeface="Proxima Nova"/>
                <a:ea typeface="+mn-ea"/>
                <a:cs typeface="+mn-cs"/>
              </a:rPr>
              <a:t>Graduate </a:t>
            </a:r>
            <a:r>
              <a:rPr kumimoji="0" lang="en-US" sz="4000" b="1" i="0" u="none" strike="noStrike" kern="1200" cap="none" spc="0" normalizeH="0" baseline="0" noProof="0">
                <a:ln>
                  <a:noFill/>
                </a:ln>
                <a:solidFill>
                  <a:srgbClr val="FFFFFF"/>
                </a:solidFill>
                <a:effectLst/>
                <a:uLnTx/>
                <a:uFillTx/>
                <a:latin typeface="Proxima Nova"/>
                <a:ea typeface="+mn-ea"/>
                <a:cs typeface="+mn-cs"/>
              </a:rPr>
              <a:t>Spotlight</a:t>
            </a:r>
            <a:endParaRPr kumimoji="0" lang="en-US" sz="4000" b="1"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p:txBody>
      </p:sp>
      <p:sp>
        <p:nvSpPr>
          <p:cNvPr id="6" name="TextBox 5">
            <a:extLst>
              <a:ext uri="{FF2B5EF4-FFF2-40B4-BE49-F238E27FC236}">
                <a16:creationId xmlns:a16="http://schemas.microsoft.com/office/drawing/2014/main" id="{E7DD771B-CD06-1411-441C-70E9926E6A87}"/>
              </a:ext>
            </a:extLst>
          </p:cNvPr>
          <p:cNvSpPr txBox="1"/>
          <p:nvPr/>
        </p:nvSpPr>
        <p:spPr>
          <a:xfrm>
            <a:off x="574570" y="1684160"/>
            <a:ext cx="5144471" cy="48474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B00"/>
                </a:solidFill>
                <a:effectLst/>
                <a:uLnTx/>
                <a:uFillTx/>
                <a:latin typeface="Proxima Nova"/>
                <a:ea typeface="+mn-ea"/>
                <a:cs typeface="+mn-cs"/>
              </a:rPr>
              <a:t>What to expect as a Grad Student</a:t>
            </a:r>
            <a:endParaRPr kumimoji="0" lang="en-US" sz="2400" b="0" i="0" u="none" strike="noStrike" kern="1200" cap="none" spc="0" normalizeH="0" baseline="0" noProof="0">
              <a:ln>
                <a:noFill/>
              </a:ln>
              <a:solidFill>
                <a:srgbClr val="FFBB00"/>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900" b="0" i="0" u="none" strike="noStrike" kern="1200" cap="none" spc="0" normalizeH="0" baseline="0" noProof="0">
                <a:ln>
                  <a:noFill/>
                </a:ln>
                <a:solidFill>
                  <a:srgbClr val="FFFFFF"/>
                </a:solidFill>
                <a:effectLst/>
                <a:uLnTx/>
                <a:uFillTx/>
                <a:latin typeface="Proxima Nova"/>
                <a:ea typeface="+mn-ea"/>
                <a:cs typeface="+mn-cs"/>
              </a:rPr>
              <a:t>Campus Resources</a:t>
            </a: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900" b="0" i="0" u="none" strike="noStrike" kern="1200" cap="none" spc="0" normalizeH="0" baseline="0" noProof="0">
                <a:ln>
                  <a:noFill/>
                </a:ln>
                <a:solidFill>
                  <a:srgbClr val="FFFFFF"/>
                </a:solidFill>
                <a:effectLst/>
                <a:uLnTx/>
                <a:uFillTx/>
                <a:latin typeface="Proxima Nova"/>
                <a:ea typeface="+mn-ea"/>
                <a:cs typeface="+mn-cs"/>
              </a:rPr>
              <a:t>Housing Assistance </a:t>
            </a: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900" b="0" i="0" u="none" strike="noStrike" kern="1200" cap="none" spc="0" normalizeH="0" baseline="0" noProof="0">
                <a:ln>
                  <a:noFill/>
                </a:ln>
                <a:solidFill>
                  <a:srgbClr val="FFFFFF"/>
                </a:solidFill>
                <a:effectLst/>
                <a:uLnTx/>
                <a:uFillTx/>
                <a:latin typeface="Proxima Nova"/>
                <a:ea typeface="+mn-ea"/>
                <a:cs typeface="+mn-cs"/>
              </a:rPr>
              <a:t>Tips for Success</a:t>
            </a: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900" b="0" i="0" u="none" strike="noStrike" kern="1200" cap="none" spc="0" normalizeH="0" baseline="0" noProof="0">
                <a:ln>
                  <a:noFill/>
                </a:ln>
                <a:solidFill>
                  <a:srgbClr val="FFFFFF"/>
                </a:solidFill>
                <a:effectLst/>
                <a:uLnTx/>
                <a:uFillTx/>
                <a:latin typeface="Proxima Nova"/>
                <a:ea typeface="+mn-ea"/>
                <a:cs typeface="+mn-cs"/>
              </a:rPr>
              <a:t>Graduate Student Association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BB00"/>
              </a:solidFill>
              <a:effectLst/>
              <a:uLnTx/>
              <a:uFillTx/>
              <a:latin typeface="Proxima Nova" panose="02000506030000020004" pitchFamily="2" charset="0"/>
              <a:ea typeface="+mn-ea"/>
              <a:cs typeface="+mn-cs"/>
            </a:endParaRPr>
          </a:p>
        </p:txBody>
      </p:sp>
      <p:pic>
        <p:nvPicPr>
          <p:cNvPr id="18" name="Graphic 17">
            <a:extLst>
              <a:ext uri="{FF2B5EF4-FFF2-40B4-BE49-F238E27FC236}">
                <a16:creationId xmlns:a16="http://schemas.microsoft.com/office/drawing/2014/main" id="{B10D5B1A-D544-9C82-AC7F-F8FDD60FADC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10" t="-19679" r="410" b="67078"/>
          <a:stretch/>
        </p:blipFill>
        <p:spPr>
          <a:xfrm>
            <a:off x="-16042" y="4336027"/>
            <a:ext cx="2397252" cy="2521974"/>
          </a:xfrm>
          <a:prstGeom prst="rect">
            <a:avLst/>
          </a:prstGeom>
        </p:spPr>
      </p:pic>
      <p:sp>
        <p:nvSpPr>
          <p:cNvPr id="21" name="Rectangle 20">
            <a:extLst>
              <a:ext uri="{FF2B5EF4-FFF2-40B4-BE49-F238E27FC236}">
                <a16:creationId xmlns:a16="http://schemas.microsoft.com/office/drawing/2014/main" id="{AC771699-DF5C-2C39-F00B-49614835D659}"/>
              </a:ext>
            </a:extLst>
          </p:cNvPr>
          <p:cNvSpPr/>
          <p:nvPr/>
        </p:nvSpPr>
        <p:spPr>
          <a:xfrm>
            <a:off x="6096000" y="4161609"/>
            <a:ext cx="6096000" cy="2696391"/>
          </a:xfrm>
          <a:prstGeom prst="rect">
            <a:avLst/>
          </a:prstGeom>
          <a:gradFill>
            <a:gsLst>
              <a:gs pos="100000">
                <a:schemeClr val="tx1"/>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19225377-9F8B-E6CC-15E4-C9EC5AB854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pic>
        <p:nvPicPr>
          <p:cNvPr id="24" name="Graphic 23">
            <a:extLst>
              <a:ext uri="{FF2B5EF4-FFF2-40B4-BE49-F238E27FC236}">
                <a16:creationId xmlns:a16="http://schemas.microsoft.com/office/drawing/2014/main" id="{D01FE72E-5FDF-3423-214A-87B510C3F98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380" t="-10426" r="12380" b="70637"/>
          <a:stretch/>
        </p:blipFill>
        <p:spPr>
          <a:xfrm>
            <a:off x="506573" y="4798144"/>
            <a:ext cx="2588480" cy="2059858"/>
          </a:xfrm>
          <a:prstGeom prst="rect">
            <a:avLst/>
          </a:prstGeom>
        </p:spPr>
      </p:pic>
    </p:spTree>
    <p:extLst>
      <p:ext uri="{BB962C8B-B14F-4D97-AF65-F5344CB8AC3E}">
        <p14:creationId xmlns:p14="http://schemas.microsoft.com/office/powerpoint/2010/main" val="131393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8942B-80E8-D340-22CB-4F861F6E6779}"/>
              </a:ext>
            </a:extLst>
          </p:cNvPr>
          <p:cNvPicPr>
            <a:picLocks noChangeAspect="1"/>
          </p:cNvPicPr>
          <p:nvPr/>
        </p:nvPicPr>
        <p:blipFill rotWithShape="1">
          <a:blip r:embed="rId3"/>
          <a:srcRect l="27557" r="12918"/>
          <a:stretch/>
        </p:blipFill>
        <p:spPr>
          <a:xfrm>
            <a:off x="-13252" y="0"/>
            <a:ext cx="6126480" cy="6858000"/>
          </a:xfrm>
          <a:prstGeom prst="rect">
            <a:avLst/>
          </a:prstGeom>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725397" y="463126"/>
            <a:ext cx="3695700"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Questions?</a:t>
            </a:r>
            <a:endParaRPr lang="en-US" sz="4000" b="1">
              <a:solidFill>
                <a:schemeClr val="bg1"/>
              </a:solidFill>
              <a:latin typeface="Proxima Nova" panose="02000506030000020004" pitchFamily="2" charset="0"/>
            </a:endParaRPr>
          </a:p>
        </p:txBody>
      </p:sp>
      <p:sp>
        <p:nvSpPr>
          <p:cNvPr id="8" name="TextBox 7">
            <a:extLst>
              <a:ext uri="{FF2B5EF4-FFF2-40B4-BE49-F238E27FC236}">
                <a16:creationId xmlns:a16="http://schemas.microsoft.com/office/drawing/2014/main" id="{13941D7D-037E-C7FE-4355-66F210588562}"/>
              </a:ext>
            </a:extLst>
          </p:cNvPr>
          <p:cNvSpPr txBox="1"/>
          <p:nvPr/>
        </p:nvSpPr>
        <p:spPr>
          <a:xfrm>
            <a:off x="6725397" y="1402921"/>
            <a:ext cx="5186615" cy="7078861"/>
          </a:xfrm>
          <a:prstGeom prst="rect">
            <a:avLst/>
          </a:prstGeom>
          <a:noFill/>
        </p:spPr>
        <p:txBody>
          <a:bodyPr wrap="square" lIns="91440" tIns="45720" rIns="91440" bIns="45720" anchor="t">
            <a:spAutoFit/>
          </a:bodyPr>
          <a:lstStyle/>
          <a:p>
            <a:r>
              <a:rPr lang="en-US" sz="2400" b="1">
                <a:solidFill>
                  <a:schemeClr val="accent1"/>
                </a:solidFill>
                <a:latin typeface="Proxima Nova"/>
              </a:rPr>
              <a:t>Online Application</a:t>
            </a:r>
          </a:p>
          <a:p>
            <a:r>
              <a:rPr lang="en-US" sz="1900">
                <a:solidFill>
                  <a:schemeClr val="bg1"/>
                </a:solidFill>
                <a:latin typeface="proxima-nova"/>
                <a:ea typeface="+mn-lt"/>
                <a:cs typeface="+mn-lt"/>
                <a:hlinkClick r:id="rId6">
                  <a:extLst>
                    <a:ext uri="{A12FA001-AC4F-418D-AE19-62706E023703}">
                      <ahyp:hlinkClr xmlns:ahyp="http://schemas.microsoft.com/office/drawing/2018/hyperlinkcolor" val="tx"/>
                    </a:ext>
                  </a:extLst>
                </a:hlinkClick>
              </a:rPr>
              <a:t>www.towson.edu/gradapply</a:t>
            </a:r>
            <a:r>
              <a:rPr lang="en-US" sz="1900">
                <a:solidFill>
                  <a:schemeClr val="bg1"/>
                </a:solidFill>
                <a:latin typeface="proxima-nova"/>
                <a:ea typeface="+mn-lt"/>
                <a:cs typeface="+mn-lt"/>
              </a:rPr>
              <a:t> </a:t>
            </a:r>
            <a:endParaRPr lang="en-US" sz="1900">
              <a:solidFill>
                <a:schemeClr val="bg1"/>
              </a:solidFill>
              <a:latin typeface="proxima-nova"/>
              <a:cs typeface="Calibri"/>
            </a:endParaRPr>
          </a:p>
          <a:p>
            <a:br>
              <a:rPr lang="en-US" sz="2400" b="1">
                <a:solidFill>
                  <a:schemeClr val="accent1"/>
                </a:solidFill>
                <a:latin typeface="Proxima Nova"/>
              </a:rPr>
            </a:br>
            <a:r>
              <a:rPr lang="en-US" sz="2400" b="1">
                <a:solidFill>
                  <a:schemeClr val="accent1"/>
                </a:solidFill>
                <a:latin typeface="Proxima Nova"/>
              </a:rPr>
              <a:t>Graduate Admissions</a:t>
            </a:r>
            <a:endParaRPr lang="en-US">
              <a:solidFill>
                <a:schemeClr val="accent1"/>
              </a:solidFill>
              <a:latin typeface="Proxima Nova"/>
            </a:endParaRPr>
          </a:p>
          <a:p>
            <a:r>
              <a:rPr lang="en-US" sz="1900">
                <a:solidFill>
                  <a:schemeClr val="bg1"/>
                </a:solidFill>
                <a:latin typeface="Proxima Nova"/>
                <a:hlinkClick r:id="rId7">
                  <a:extLst>
                    <a:ext uri="{A12FA001-AC4F-418D-AE19-62706E023703}">
                      <ahyp:hlinkClr xmlns:ahyp="http://schemas.microsoft.com/office/drawing/2018/hyperlinkcolor" val="tx"/>
                    </a:ext>
                  </a:extLst>
                </a:hlinkClick>
              </a:rPr>
              <a:t>grad@towson.edu</a:t>
            </a:r>
            <a:endParaRPr lang="en-US" sz="1900">
              <a:solidFill>
                <a:schemeClr val="bg1"/>
              </a:solidFill>
              <a:latin typeface="Proxima Nova"/>
            </a:endParaRPr>
          </a:p>
          <a:p>
            <a:endParaRPr lang="en-US" sz="1900">
              <a:solidFill>
                <a:schemeClr val="bg1"/>
              </a:solidFill>
              <a:latin typeface="Proxima Nova"/>
            </a:endParaRPr>
          </a:p>
          <a:p>
            <a:r>
              <a:rPr lang="en-US" sz="2400" b="1">
                <a:solidFill>
                  <a:srgbClr val="FEC00F"/>
                </a:solidFill>
                <a:latin typeface="Proxima Nova"/>
              </a:rPr>
              <a:t>Program Director</a:t>
            </a:r>
          </a:p>
          <a:p>
            <a:r>
              <a:rPr lang="en-US" sz="1900">
                <a:solidFill>
                  <a:schemeClr val="bg1"/>
                </a:solidFill>
                <a:latin typeface="Proxima Nova"/>
              </a:rPr>
              <a:t>Jaye Knutson</a:t>
            </a:r>
          </a:p>
          <a:p>
            <a:r>
              <a:rPr lang="en-US" sz="2000">
                <a:solidFill>
                  <a:schemeClr val="bg1"/>
                </a:solidFill>
                <a:hlinkClick r:id="rId8">
                  <a:extLst>
                    <a:ext uri="{A12FA001-AC4F-418D-AE19-62706E023703}">
                      <ahyp:hlinkClr xmlns:ahyp="http://schemas.microsoft.com/office/drawing/2018/hyperlinkcolor" val="tx"/>
                    </a:ext>
                  </a:extLst>
                </a:hlinkClick>
              </a:rPr>
              <a:t>jknutson@towson.edu</a:t>
            </a:r>
            <a:r>
              <a:rPr lang="en-US" sz="2000">
                <a:solidFill>
                  <a:schemeClr val="bg1"/>
                </a:solidFill>
              </a:rPr>
              <a:t> </a:t>
            </a:r>
          </a:p>
          <a:p>
            <a:endParaRPr lang="en-US" sz="1600">
              <a:solidFill>
                <a:schemeClr val="bg1"/>
              </a:solidFill>
              <a:latin typeface="Proxima Nova" panose="02000506030000020004" pitchFamily="2" charset="0"/>
            </a:endParaRPr>
          </a:p>
          <a:p>
            <a:r>
              <a:rPr lang="en-US" sz="2400" b="1">
                <a:solidFill>
                  <a:schemeClr val="accent1"/>
                </a:solidFill>
                <a:latin typeface="Proxima Nova" panose="02000506030000020004" pitchFamily="2" charset="0"/>
              </a:rPr>
              <a:t>Financial Aid</a:t>
            </a:r>
          </a:p>
          <a:p>
            <a:r>
              <a:rPr lang="en-US" sz="1900">
                <a:solidFill>
                  <a:schemeClr val="bg1"/>
                </a:solidFill>
                <a:latin typeface="Proxima Nova"/>
                <a:hlinkClick r:id="rId9">
                  <a:extLst>
                    <a:ext uri="{A12FA001-AC4F-418D-AE19-62706E023703}">
                      <ahyp:hlinkClr xmlns:ahyp="http://schemas.microsoft.com/office/drawing/2018/hyperlinkcolor" val="tx"/>
                    </a:ext>
                  </a:extLst>
                </a:hlinkClick>
              </a:rPr>
              <a:t>finaid@towson.edu</a:t>
            </a:r>
            <a:r>
              <a:rPr lang="en-US" sz="1900">
                <a:solidFill>
                  <a:schemeClr val="bg1"/>
                </a:solidFill>
                <a:latin typeface="Proxima Nova"/>
              </a:rPr>
              <a:t> </a:t>
            </a:r>
          </a:p>
          <a:p>
            <a:endParaRPr lang="en-US" sz="1900">
              <a:solidFill>
                <a:schemeClr val="bg1"/>
              </a:solidFill>
              <a:latin typeface="Proxima Nova"/>
            </a:endParaRPr>
          </a:p>
          <a:p>
            <a:endParaRPr lang="en-US" sz="1600">
              <a:solidFill>
                <a:schemeClr val="bg1"/>
              </a:solidFill>
              <a:latin typeface="Proxima Nova" panose="02000506030000020004" pitchFamily="2" charset="0"/>
            </a:endParaRPr>
          </a:p>
          <a:p>
            <a:r>
              <a:rPr lang="en-US" sz="2400" b="1">
                <a:solidFill>
                  <a:schemeClr val="accent1"/>
                </a:solidFill>
                <a:latin typeface="Proxima Nova" panose="02000506030000020004" pitchFamily="2" charset="0"/>
              </a:rPr>
              <a:t>Graduate Student Association</a:t>
            </a:r>
          </a:p>
          <a:p>
            <a:r>
              <a:rPr lang="en-US" sz="1900">
                <a:solidFill>
                  <a:schemeClr val="bg1"/>
                </a:solidFill>
                <a:latin typeface="Proxima Nova"/>
                <a:hlinkClick r:id="rId10">
                  <a:extLst>
                    <a:ext uri="{A12FA001-AC4F-418D-AE19-62706E023703}">
                      <ahyp:hlinkClr xmlns:ahyp="http://schemas.microsoft.com/office/drawing/2018/hyperlinkcolor" val="tx"/>
                    </a:ext>
                  </a:extLst>
                </a:hlinkClick>
              </a:rPr>
              <a:t>gsa@towson.edu</a:t>
            </a:r>
            <a:r>
              <a:rPr lang="en-US" sz="1900">
                <a:solidFill>
                  <a:schemeClr val="bg1"/>
                </a:solidFill>
                <a:latin typeface="Proxima Nova"/>
              </a:rPr>
              <a:t> </a:t>
            </a:r>
          </a:p>
          <a:p>
            <a:endParaRPr lang="en-US" sz="2400">
              <a:solidFill>
                <a:schemeClr val="bg1"/>
              </a:solidFill>
              <a:latin typeface="Proxima Nova" panose="02000506030000020004" pitchFamily="2" charset="0"/>
            </a:endParaRPr>
          </a:p>
          <a:p>
            <a:endParaRPr lang="en-US" sz="2400">
              <a:solidFill>
                <a:schemeClr val="bg1"/>
              </a:solidFill>
              <a:latin typeface="Proxima Nova" panose="02000506030000020004" pitchFamily="2" charset="0"/>
            </a:endParaRPr>
          </a:p>
          <a:p>
            <a:endParaRPr lang="en-US" sz="1900">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a:p>
            <a:endParaRPr lang="en-US" sz="2000" i="1">
              <a:solidFill>
                <a:schemeClr val="bg1"/>
              </a:solidFill>
              <a:latin typeface="Proxima Nova" panose="02000506030000020004" pitchFamily="2" charset="0"/>
            </a:endParaRPr>
          </a:p>
          <a:p>
            <a:endParaRPr lang="en-US" sz="1900" i="1">
              <a:solidFill>
                <a:schemeClr val="bg1"/>
              </a:solidFill>
              <a:latin typeface="Proxima Nova" panose="02000506030000020004" pitchFamily="2" charset="0"/>
            </a:endParaRPr>
          </a:p>
        </p:txBody>
      </p:sp>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t="66268" b="-15042"/>
          <a:stretch/>
        </p:blipFill>
        <p:spPr>
          <a:xfrm>
            <a:off x="9064122" y="0"/>
            <a:ext cx="2588480" cy="2525006"/>
          </a:xfrm>
          <a:prstGeom prst="rect">
            <a:avLst/>
          </a:prstGeom>
        </p:spPr>
      </p:pic>
    </p:spTree>
    <p:extLst>
      <p:ext uri="{BB962C8B-B14F-4D97-AF65-F5344CB8AC3E}">
        <p14:creationId xmlns:p14="http://schemas.microsoft.com/office/powerpoint/2010/main" val="312805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B1334-8C7B-DF31-2F34-917A79E2AC23}"/>
              </a:ext>
            </a:extLst>
          </p:cNvPr>
          <p:cNvSpPr txBox="1"/>
          <p:nvPr/>
        </p:nvSpPr>
        <p:spPr>
          <a:xfrm>
            <a:off x="442968" y="327981"/>
            <a:ext cx="6753829" cy="707886"/>
          </a:xfrm>
          <a:prstGeom prst="rect">
            <a:avLst/>
          </a:prstGeom>
          <a:noFill/>
        </p:spPr>
        <p:txBody>
          <a:bodyPr wrap="square">
            <a:spAutoFit/>
          </a:bodyPr>
          <a:lstStyle/>
          <a:p>
            <a:r>
              <a:rPr lang="en-US" sz="4000" b="1">
                <a:solidFill>
                  <a:schemeClr val="accent1"/>
                </a:solidFill>
                <a:latin typeface="Proxima Nova" panose="02000506030000020004" pitchFamily="2" charset="0"/>
              </a:rPr>
              <a:t>Welcome!</a:t>
            </a:r>
            <a:endParaRPr lang="en-US" sz="4000" b="1">
              <a:solidFill>
                <a:schemeClr val="bg1"/>
              </a:solidFill>
              <a:latin typeface="Proxima Nova" panose="02000506030000020004" pitchFamily="2" charset="0"/>
            </a:endParaRPr>
          </a:p>
        </p:txBody>
      </p:sp>
      <p:sp>
        <p:nvSpPr>
          <p:cNvPr id="6" name="TextBox 5">
            <a:extLst>
              <a:ext uri="{FF2B5EF4-FFF2-40B4-BE49-F238E27FC236}">
                <a16:creationId xmlns:a16="http://schemas.microsoft.com/office/drawing/2014/main" id="{E7DD771B-CD06-1411-441C-70E9926E6A87}"/>
              </a:ext>
            </a:extLst>
          </p:cNvPr>
          <p:cNvSpPr txBox="1"/>
          <p:nvPr/>
        </p:nvSpPr>
        <p:spPr>
          <a:xfrm>
            <a:off x="146958" y="1926659"/>
            <a:ext cx="5577355" cy="2862322"/>
          </a:xfrm>
          <a:prstGeom prst="rect">
            <a:avLst/>
          </a:prstGeom>
          <a:noFill/>
        </p:spPr>
        <p:txBody>
          <a:bodyPr wrap="square" lIns="91440" tIns="45720" rIns="91440" bIns="45720" anchor="t">
            <a:spAutoFit/>
          </a:bodyPr>
          <a:lstStyle/>
          <a:p>
            <a:pPr algn="ctr"/>
            <a:r>
              <a:rPr lang="en-US" sz="2000" b="1">
                <a:solidFill>
                  <a:schemeClr val="bg1"/>
                </a:solidFill>
                <a:latin typeface="Proxima Nova"/>
              </a:rPr>
              <a:t>Jaye Knutson </a:t>
            </a:r>
            <a:r>
              <a:rPr lang="en-US" sz="2000">
                <a:solidFill>
                  <a:schemeClr val="bg1"/>
                </a:solidFill>
                <a:latin typeface="Proxima Nova"/>
              </a:rPr>
              <a:t>Professor, Dance </a:t>
            </a:r>
          </a:p>
          <a:p>
            <a:pPr algn="ctr"/>
            <a:r>
              <a:rPr lang="en-US" sz="2000">
                <a:solidFill>
                  <a:schemeClr val="bg1"/>
                </a:solidFill>
                <a:latin typeface="Proxima Nova"/>
              </a:rPr>
              <a:t>MA, Dance and Theatre</a:t>
            </a:r>
          </a:p>
          <a:p>
            <a:pPr algn="ctr"/>
            <a:r>
              <a:rPr lang="en-US" sz="2000">
                <a:solidFill>
                  <a:schemeClr val="bg1"/>
                </a:solidFill>
                <a:latin typeface="Proxima Nova"/>
              </a:rPr>
              <a:t>BS, Physical Education/Dance Concentration/Teacher Certification</a:t>
            </a:r>
          </a:p>
          <a:p>
            <a:pPr algn="ctr"/>
            <a:r>
              <a:rPr lang="en-US" sz="2000">
                <a:solidFill>
                  <a:schemeClr val="bg1"/>
                </a:solidFill>
                <a:latin typeface="Proxima Nova"/>
              </a:rPr>
              <a:t>Certificate in Laban </a:t>
            </a:r>
            <a:r>
              <a:rPr lang="en-US" sz="2000" err="1">
                <a:solidFill>
                  <a:schemeClr val="bg1"/>
                </a:solidFill>
                <a:latin typeface="Proxima Nova"/>
              </a:rPr>
              <a:t>Bartenieff</a:t>
            </a:r>
            <a:r>
              <a:rPr lang="en-US" sz="2000">
                <a:solidFill>
                  <a:schemeClr val="bg1"/>
                </a:solidFill>
                <a:latin typeface="Proxima Nova"/>
              </a:rPr>
              <a:t> Movement Analysis</a:t>
            </a:r>
          </a:p>
          <a:p>
            <a:pPr algn="ctr"/>
            <a:endParaRPr lang="en-US" sz="2000">
              <a:solidFill>
                <a:schemeClr val="bg1"/>
              </a:solidFill>
              <a:latin typeface="Proxima Nova"/>
            </a:endParaRPr>
          </a:p>
          <a:p>
            <a:pPr algn="ctr"/>
            <a:r>
              <a:rPr lang="en-US" sz="2000">
                <a:solidFill>
                  <a:schemeClr val="bg1"/>
                </a:solidFill>
                <a:latin typeface="Proxima Nova"/>
              </a:rPr>
              <a:t>Program Director</a:t>
            </a:r>
            <a:endParaRPr lang="en-US" sz="2000">
              <a:solidFill>
                <a:schemeClr val="bg1"/>
              </a:solidFill>
              <a:latin typeface="Proxima Nova" panose="02000506030000020004" pitchFamily="2" charset="0"/>
            </a:endParaRPr>
          </a:p>
          <a:p>
            <a:pPr marL="342900" indent="-342900">
              <a:buFont typeface="Arial" panose="020B0604020202020204" pitchFamily="34" charset="0"/>
              <a:buChar char="•"/>
            </a:pPr>
            <a:endParaRPr lang="en-US" sz="2000">
              <a:solidFill>
                <a:schemeClr val="bg1"/>
              </a:solidFill>
              <a:latin typeface="Proxima Nova" panose="02000506030000020004" pitchFamily="2" charset="0"/>
            </a:endParaRPr>
          </a:p>
        </p:txBody>
      </p:sp>
      <p:pic>
        <p:nvPicPr>
          <p:cNvPr id="18" name="Graphic 17">
            <a:extLst>
              <a:ext uri="{FF2B5EF4-FFF2-40B4-BE49-F238E27FC236}">
                <a16:creationId xmlns:a16="http://schemas.microsoft.com/office/drawing/2014/main" id="{B10D5B1A-D544-9C82-AC7F-F8FDD60FADC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0" t="-19679" r="410" b="67078"/>
          <a:stretch/>
        </p:blipFill>
        <p:spPr>
          <a:xfrm>
            <a:off x="0" y="4336027"/>
            <a:ext cx="2397252" cy="2521974"/>
          </a:xfrm>
          <a:prstGeom prst="rect">
            <a:avLst/>
          </a:prstGeom>
        </p:spPr>
      </p:pic>
      <p:pic>
        <p:nvPicPr>
          <p:cNvPr id="19" name="Picture 18" descr="A clock on a tower&#10;&#10;Description automatically generated with low confidence">
            <a:extLst>
              <a:ext uri="{FF2B5EF4-FFF2-40B4-BE49-F238E27FC236}">
                <a16:creationId xmlns:a16="http://schemas.microsoft.com/office/drawing/2014/main" id="{B73BB890-3F3D-51DB-06C4-DCE0CB2EE9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1"/>
            <a:ext cx="6096000" cy="6858000"/>
          </a:xfrm>
          <a:prstGeom prst="rect">
            <a:avLst/>
          </a:prstGeom>
        </p:spPr>
      </p:pic>
      <p:sp>
        <p:nvSpPr>
          <p:cNvPr id="21" name="Rectangle 20">
            <a:extLst>
              <a:ext uri="{FF2B5EF4-FFF2-40B4-BE49-F238E27FC236}">
                <a16:creationId xmlns:a16="http://schemas.microsoft.com/office/drawing/2014/main" id="{AC771699-DF5C-2C39-F00B-49614835D659}"/>
              </a:ext>
            </a:extLst>
          </p:cNvPr>
          <p:cNvSpPr/>
          <p:nvPr/>
        </p:nvSpPr>
        <p:spPr>
          <a:xfrm>
            <a:off x="6096000" y="155766"/>
            <a:ext cx="6096000" cy="6702234"/>
          </a:xfrm>
          <a:prstGeom prst="rect">
            <a:avLst/>
          </a:prstGeom>
          <a:gradFill>
            <a:gsLst>
              <a:gs pos="100000">
                <a:schemeClr val="tx1"/>
              </a:gs>
              <a:gs pos="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ea typeface="Calibri"/>
              <a:cs typeface="Calibri"/>
            </a:endParaRPr>
          </a:p>
        </p:txBody>
      </p:sp>
      <p:pic>
        <p:nvPicPr>
          <p:cNvPr id="23" name="Graphic 22">
            <a:extLst>
              <a:ext uri="{FF2B5EF4-FFF2-40B4-BE49-F238E27FC236}">
                <a16:creationId xmlns:a16="http://schemas.microsoft.com/office/drawing/2014/main" id="{19225377-9F8B-E6CC-15E4-C9EC5AB854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pic>
        <p:nvPicPr>
          <p:cNvPr id="24" name="Graphic 23">
            <a:extLst>
              <a:ext uri="{FF2B5EF4-FFF2-40B4-BE49-F238E27FC236}">
                <a16:creationId xmlns:a16="http://schemas.microsoft.com/office/drawing/2014/main" id="{D01FE72E-5FDF-3423-214A-87B510C3F98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380" t="-10426" r="12380" b="70637"/>
          <a:stretch/>
        </p:blipFill>
        <p:spPr>
          <a:xfrm>
            <a:off x="506573" y="4798144"/>
            <a:ext cx="2588480" cy="2059858"/>
          </a:xfrm>
          <a:prstGeom prst="rect">
            <a:avLst/>
          </a:prstGeom>
        </p:spPr>
      </p:pic>
    </p:spTree>
    <p:extLst>
      <p:ext uri="{BB962C8B-B14F-4D97-AF65-F5344CB8AC3E}">
        <p14:creationId xmlns:p14="http://schemas.microsoft.com/office/powerpoint/2010/main" val="2330556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D92ED-5F5E-FC5E-D1DF-6BD307983F8D}"/>
              </a:ext>
            </a:extLst>
          </p:cNvPr>
          <p:cNvSpPr txBox="1"/>
          <p:nvPr/>
        </p:nvSpPr>
        <p:spPr>
          <a:xfrm>
            <a:off x="1967345" y="1413163"/>
            <a:ext cx="69272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err="1">
                <a:ea typeface="Calibri"/>
                <a:cs typeface="Calibri"/>
              </a:rPr>
              <a:t>Ques</a:t>
            </a:r>
            <a:r>
              <a:rPr lang="en-US" sz="4400" err="1">
                <a:solidFill>
                  <a:schemeClr val="bg1"/>
                </a:solidFill>
                <a:ea typeface="Calibri"/>
                <a:cs typeface="Calibri"/>
              </a:rPr>
              <a:t>QUESTIONS</a:t>
            </a:r>
            <a:r>
              <a:rPr lang="en-US" sz="3600">
                <a:solidFill>
                  <a:schemeClr val="bg1"/>
                </a:solidFill>
                <a:ea typeface="Calibri"/>
                <a:cs typeface="Calibri"/>
              </a:rPr>
              <a:t>!</a:t>
            </a:r>
            <a:endParaRPr lang="en-US">
              <a:solidFill>
                <a:schemeClr val="bg1"/>
              </a:solidFill>
            </a:endParaRPr>
          </a:p>
        </p:txBody>
      </p:sp>
    </p:spTree>
    <p:extLst>
      <p:ext uri="{BB962C8B-B14F-4D97-AF65-F5344CB8AC3E}">
        <p14:creationId xmlns:p14="http://schemas.microsoft.com/office/powerpoint/2010/main" val="3492271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CD5C7-001E-04DD-C78E-AF7DEC50350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C20649-F0E4-3972-369E-E38F980AC1BD}"/>
              </a:ext>
            </a:extLst>
          </p:cNvPr>
          <p:cNvSpPr txBox="1"/>
          <p:nvPr/>
        </p:nvSpPr>
        <p:spPr>
          <a:xfrm>
            <a:off x="17202529" y="8967496"/>
            <a:ext cx="1603324" cy="400110"/>
          </a:xfrm>
          <a:prstGeom prst="rect">
            <a:avLst/>
          </a:prstGeom>
          <a:noFill/>
        </p:spPr>
        <p:txBody>
          <a:bodyPr wrap="none" rtlCol="0" anchor="ctr" anchorCtr="0">
            <a:spAutoFit/>
          </a:bodyPr>
          <a:lstStyle/>
          <a:p>
            <a:pPr algn="ctr"/>
            <a:r>
              <a:rPr lang="en-US" sz="2000">
                <a:solidFill>
                  <a:schemeClr val="accent2"/>
                </a:solidFill>
                <a:latin typeface="Lato Light" charset="0"/>
                <a:ea typeface="Lato Light" charset="0"/>
                <a:cs typeface="Lato Light" charset="0"/>
              </a:rPr>
              <a:t>Social Media</a:t>
            </a:r>
          </a:p>
        </p:txBody>
      </p:sp>
      <p:sp>
        <p:nvSpPr>
          <p:cNvPr id="4" name="TextBox 3">
            <a:extLst>
              <a:ext uri="{FF2B5EF4-FFF2-40B4-BE49-F238E27FC236}">
                <a16:creationId xmlns:a16="http://schemas.microsoft.com/office/drawing/2014/main" id="{6B58C023-7E9A-7D2B-DDAC-9A4F43D037D9}"/>
              </a:ext>
            </a:extLst>
          </p:cNvPr>
          <p:cNvSpPr txBox="1"/>
          <p:nvPr/>
        </p:nvSpPr>
        <p:spPr>
          <a:xfrm>
            <a:off x="16560528" y="9449651"/>
            <a:ext cx="2887330" cy="523220"/>
          </a:xfrm>
          <a:prstGeom prst="rect">
            <a:avLst/>
          </a:prstGeom>
          <a:noFill/>
        </p:spPr>
        <p:txBody>
          <a:bodyPr wrap="none" rtlCol="0" anchor="ctr" anchorCtr="0">
            <a:spAutoFit/>
          </a:bodyPr>
          <a:lstStyle/>
          <a:p>
            <a:pPr algn="ctr"/>
            <a:r>
              <a:rPr lang="en-US" sz="2800" b="1">
                <a:solidFill>
                  <a:schemeClr val="tx2"/>
                </a:solidFill>
                <a:latin typeface="Lato" charset="0"/>
                <a:ea typeface="Lato" charset="0"/>
                <a:cs typeface="Lato" charset="0"/>
              </a:rPr>
              <a:t>JOHNY COFFEE</a:t>
            </a:r>
          </a:p>
        </p:txBody>
      </p:sp>
      <p:sp>
        <p:nvSpPr>
          <p:cNvPr id="7" name="Rectangle 6">
            <a:extLst>
              <a:ext uri="{FF2B5EF4-FFF2-40B4-BE49-F238E27FC236}">
                <a16:creationId xmlns:a16="http://schemas.microsoft.com/office/drawing/2014/main" id="{BA9ACA75-3C4F-8D03-66D8-45856C2ACEC2}"/>
              </a:ext>
            </a:extLst>
          </p:cNvPr>
          <p:cNvSpPr/>
          <p:nvPr/>
        </p:nvSpPr>
        <p:spPr>
          <a:xfrm>
            <a:off x="0" y="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ark&#10;&#10;Description automatically generated">
            <a:extLst>
              <a:ext uri="{FF2B5EF4-FFF2-40B4-BE49-F238E27FC236}">
                <a16:creationId xmlns:a16="http://schemas.microsoft.com/office/drawing/2014/main" id="{5419AE97-7B03-238A-A9BC-746E8C152B67}"/>
              </a:ext>
            </a:extLst>
          </p:cNvPr>
          <p:cNvPicPr>
            <a:picLocks noChangeAspect="1"/>
          </p:cNvPicPr>
          <p:nvPr/>
        </p:nvPicPr>
        <p:blipFill>
          <a:blip r:embed="rId4" cstate="screen">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DA569F2-0972-BCEF-F381-79998C1DB2EB}"/>
              </a:ext>
            </a:extLst>
          </p:cNvPr>
          <p:cNvSpPr txBox="1"/>
          <p:nvPr/>
        </p:nvSpPr>
        <p:spPr>
          <a:xfrm>
            <a:off x="2719085" y="2681766"/>
            <a:ext cx="6753829" cy="1200329"/>
          </a:xfrm>
          <a:prstGeom prst="rect">
            <a:avLst/>
          </a:prstGeom>
          <a:noFill/>
        </p:spPr>
        <p:txBody>
          <a:bodyPr wrap="square">
            <a:spAutoFit/>
          </a:bodyPr>
          <a:lstStyle/>
          <a:p>
            <a:pPr algn="ctr"/>
            <a:r>
              <a:rPr lang="en-US" sz="7200" b="1">
                <a:solidFill>
                  <a:schemeClr val="bg1"/>
                </a:solidFill>
                <a:latin typeface="Proxima Nova" panose="02000506030000020004" pitchFamily="2" charset="0"/>
              </a:rPr>
              <a:t>THANK </a:t>
            </a:r>
            <a:r>
              <a:rPr lang="en-US" sz="7200" b="1">
                <a:solidFill>
                  <a:schemeClr val="accent1"/>
                </a:solidFill>
                <a:latin typeface="Proxima Nova" panose="02000506030000020004" pitchFamily="2" charset="0"/>
              </a:rPr>
              <a:t>YOU!</a:t>
            </a:r>
          </a:p>
        </p:txBody>
      </p:sp>
      <p:pic>
        <p:nvPicPr>
          <p:cNvPr id="11" name="Graphic 10">
            <a:extLst>
              <a:ext uri="{FF2B5EF4-FFF2-40B4-BE49-F238E27FC236}">
                <a16:creationId xmlns:a16="http://schemas.microsoft.com/office/drawing/2014/main" id="{D7FBEDC6-6B93-1EFD-6034-B00AA05A8D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8526" y="6146157"/>
            <a:ext cx="1910698" cy="536204"/>
          </a:xfrm>
          <a:prstGeom prst="rect">
            <a:avLst/>
          </a:prstGeom>
        </p:spPr>
      </p:pic>
    </p:spTree>
    <p:extLst>
      <p:ext uri="{BB962C8B-B14F-4D97-AF65-F5344CB8AC3E}">
        <p14:creationId xmlns:p14="http://schemas.microsoft.com/office/powerpoint/2010/main" val="150472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390278" y="230920"/>
            <a:ext cx="2942274" cy="707886"/>
          </a:xfrm>
          <a:prstGeom prst="rect">
            <a:avLst/>
          </a:prstGeom>
          <a:noFill/>
        </p:spPr>
        <p:txBody>
          <a:bodyPr wrap="square">
            <a:spAutoFit/>
          </a:bodyPr>
          <a:lstStyle/>
          <a:p>
            <a:r>
              <a:rPr lang="en-US" sz="4000" b="1">
                <a:solidFill>
                  <a:schemeClr val="bg1"/>
                </a:solidFill>
                <a:latin typeface="Proxima Nova" panose="02000506030000020004" pitchFamily="2" charset="0"/>
              </a:rPr>
              <a:t>About</a:t>
            </a:r>
            <a:r>
              <a:rPr lang="en-US" sz="4000" b="1">
                <a:solidFill>
                  <a:schemeClr val="accent1"/>
                </a:solidFill>
                <a:latin typeface="Proxima Nova" panose="02000506030000020004" pitchFamily="2" charset="0"/>
              </a:rPr>
              <a:t> TU </a:t>
            </a:r>
          </a:p>
        </p:txBody>
      </p:sp>
      <p:sp>
        <p:nvSpPr>
          <p:cNvPr id="8" name="TextBox 7">
            <a:extLst>
              <a:ext uri="{FF2B5EF4-FFF2-40B4-BE49-F238E27FC236}">
                <a16:creationId xmlns:a16="http://schemas.microsoft.com/office/drawing/2014/main" id="{13941D7D-037E-C7FE-4355-66F210588562}"/>
              </a:ext>
            </a:extLst>
          </p:cNvPr>
          <p:cNvSpPr txBox="1"/>
          <p:nvPr/>
        </p:nvSpPr>
        <p:spPr>
          <a:xfrm>
            <a:off x="6146117" y="1352746"/>
            <a:ext cx="4544931" cy="5672258"/>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a:solidFill>
                  <a:schemeClr val="bg1"/>
                </a:solidFill>
                <a:latin typeface="Proxima Nova"/>
              </a:rPr>
              <a:t>Largest university in the Baltimore area</a:t>
            </a:r>
          </a:p>
          <a:p>
            <a:pPr marL="342900" indent="-342900">
              <a:buFont typeface="Arial" panose="020B0604020202020204" pitchFamily="34" charset="0"/>
              <a:buChar char="•"/>
            </a:pPr>
            <a:endParaRPr lang="en-US" sz="2000">
              <a:solidFill>
                <a:schemeClr val="bg1"/>
              </a:solidFill>
              <a:latin typeface="Proxima Nova" panose="02000506030000020004" pitchFamily="2" charset="0"/>
            </a:endParaRPr>
          </a:p>
          <a:p>
            <a:pPr marL="342900" indent="-342900">
              <a:buFont typeface="Arial" panose="020B0604020202020204" pitchFamily="34" charset="0"/>
              <a:buChar char="•"/>
            </a:pPr>
            <a:r>
              <a:rPr lang="en-US" sz="2000">
                <a:solidFill>
                  <a:schemeClr val="bg1"/>
                </a:solidFill>
                <a:latin typeface="Proxima Nova"/>
              </a:rPr>
              <a:t>80+ graduate degree programs</a:t>
            </a:r>
            <a:endParaRPr lang="en-US" sz="2000">
              <a:solidFill>
                <a:schemeClr val="bg1"/>
              </a:solidFill>
              <a:ea typeface="+mn-lt"/>
              <a:cs typeface="+mn-lt"/>
            </a:endParaRPr>
          </a:p>
          <a:p>
            <a:pPr marL="342900" indent="-342900">
              <a:buFont typeface="Arial" panose="020B0604020202020204" pitchFamily="34" charset="0"/>
              <a:buChar char="•"/>
            </a:pPr>
            <a:endParaRPr lang="en-US" sz="2000">
              <a:solidFill>
                <a:schemeClr val="bg1"/>
              </a:solidFill>
              <a:latin typeface="Proxima Nova"/>
            </a:endParaRPr>
          </a:p>
          <a:p>
            <a:pPr marL="342900" indent="-342900">
              <a:buFont typeface="Arial" panose="020B0604020202020204" pitchFamily="34" charset="0"/>
              <a:buChar char="•"/>
            </a:pPr>
            <a:r>
              <a:rPr lang="en-US" sz="2000">
                <a:solidFill>
                  <a:schemeClr val="bg1"/>
                </a:solidFill>
                <a:latin typeface="Proxima Nova"/>
              </a:rPr>
              <a:t>3,010 graduate students</a:t>
            </a:r>
            <a:endParaRPr lang="en-US" sz="2000">
              <a:solidFill>
                <a:schemeClr val="bg1"/>
              </a:solidFill>
              <a:latin typeface="Proxima Nova" panose="02000506030000020004" pitchFamily="2" charset="0"/>
            </a:endParaRPr>
          </a:p>
          <a:p>
            <a:endParaRPr lang="en-US" sz="2000">
              <a:solidFill>
                <a:schemeClr val="bg1"/>
              </a:solidFill>
              <a:latin typeface="Proxima Nova" panose="02000506030000020004" pitchFamily="2" charset="0"/>
            </a:endParaRPr>
          </a:p>
          <a:p>
            <a:pPr marL="342900" indent="-342900">
              <a:buFont typeface="Arial" panose="020B0604020202020204" pitchFamily="34" charset="0"/>
              <a:buChar char="•"/>
            </a:pPr>
            <a:r>
              <a:rPr lang="en-US" sz="2000">
                <a:solidFill>
                  <a:schemeClr val="bg1"/>
                </a:solidFill>
                <a:latin typeface="Proxima Nova"/>
              </a:rPr>
              <a:t>Minority-majority institution</a:t>
            </a:r>
          </a:p>
          <a:p>
            <a:endParaRPr lang="en-US" sz="2000">
              <a:solidFill>
                <a:schemeClr val="bg1"/>
              </a:solidFill>
              <a:latin typeface="Proxima Nova" panose="02000506030000020004" pitchFamily="2" charset="0"/>
            </a:endParaRPr>
          </a:p>
          <a:p>
            <a:pPr marL="342900" indent="-342900">
              <a:buFont typeface="Arial" panose="020B0604020202020204" pitchFamily="34" charset="0"/>
              <a:buChar char="•"/>
            </a:pPr>
            <a:r>
              <a:rPr lang="en-US" sz="2000">
                <a:solidFill>
                  <a:schemeClr val="bg1"/>
                </a:solidFill>
                <a:latin typeface="Proxima Nova"/>
                <a:ea typeface="+mn-lt"/>
                <a:cs typeface="+mn-lt"/>
              </a:rPr>
              <a:t>Research-intensive environment </a:t>
            </a:r>
            <a:endParaRPr lang="en-US" sz="2000">
              <a:solidFill>
                <a:schemeClr val="bg1"/>
              </a:solidFill>
              <a:latin typeface="Proxima Nova" panose="02000506030000020004" pitchFamily="2" charset="0"/>
              <a:cs typeface="Calibri"/>
            </a:endParaRPr>
          </a:p>
          <a:p>
            <a:pPr marL="342900" indent="-342900">
              <a:buFont typeface="Arial" panose="020B0604020202020204" pitchFamily="34" charset="0"/>
              <a:buChar char="•"/>
            </a:pPr>
            <a:endParaRPr lang="en-US" sz="2000">
              <a:solidFill>
                <a:schemeClr val="bg1"/>
              </a:solidFill>
              <a:latin typeface="Proxima Nova" panose="02000506030000020004" pitchFamily="2" charset="0"/>
              <a:cs typeface="Calibri"/>
            </a:endParaRPr>
          </a:p>
          <a:p>
            <a:pPr marL="342900" indent="-342900">
              <a:buFont typeface="Arial" panose="020B0604020202020204" pitchFamily="34" charset="0"/>
              <a:buChar char="•"/>
            </a:pPr>
            <a:r>
              <a:rPr lang="en-US" sz="2000">
                <a:solidFill>
                  <a:schemeClr val="bg1"/>
                </a:solidFill>
                <a:latin typeface="Proxima Nova"/>
                <a:cs typeface="Calibri"/>
              </a:rPr>
              <a:t>Named No. 1 public university in Maryland</a:t>
            </a:r>
          </a:p>
          <a:p>
            <a:pPr marL="342900" indent="-342900">
              <a:buFont typeface="Arial" panose="020B0604020202020204" pitchFamily="34" charset="0"/>
              <a:buChar char="•"/>
            </a:pPr>
            <a:endParaRPr lang="en-US" sz="2000">
              <a:solidFill>
                <a:schemeClr val="bg1"/>
              </a:solidFill>
              <a:latin typeface="Proxima Nova"/>
              <a:cs typeface="Calibri"/>
            </a:endParaRPr>
          </a:p>
          <a:p>
            <a:pPr marL="342900" indent="-342900">
              <a:buFont typeface="Arial" panose="020B0604020202020204" pitchFamily="34" charset="0"/>
              <a:buChar char="•"/>
            </a:pPr>
            <a:r>
              <a:rPr lang="en-US" sz="2000">
                <a:solidFill>
                  <a:schemeClr val="bg1"/>
                </a:solidFill>
                <a:latin typeface="Proxima Nova"/>
                <a:cs typeface="Calibri"/>
              </a:rPr>
              <a:t>Named a top producer of Fulbright U.S. Students</a:t>
            </a:r>
          </a:p>
          <a:p>
            <a:endParaRPr lang="en-US" sz="1900" i="1">
              <a:solidFill>
                <a:schemeClr val="bg1"/>
              </a:solidFill>
              <a:latin typeface="Proxima Nova" panose="02000506030000020004" pitchFamily="2" charset="0"/>
            </a:endParaRPr>
          </a:p>
          <a:p>
            <a:pPr>
              <a:lnSpc>
                <a:spcPct val="150000"/>
              </a:lnSpc>
            </a:pPr>
            <a:endParaRPr lang="en-US" i="1">
              <a:solidFill>
                <a:schemeClr val="bg1"/>
              </a:solidFill>
              <a:latin typeface="Proxima Nova" panose="02000506030000020004" pitchFamily="2" charset="0"/>
            </a:endParaRPr>
          </a:p>
        </p:txBody>
      </p:sp>
      <p:pic>
        <p:nvPicPr>
          <p:cNvPr id="3" name="Picture 2" descr="A group of people posing for a photo&#10;&#10;Description automatically generated">
            <a:extLst>
              <a:ext uri="{FF2B5EF4-FFF2-40B4-BE49-F238E27FC236}">
                <a16:creationId xmlns:a16="http://schemas.microsoft.com/office/drawing/2014/main" id="{3A20592B-7975-8E12-30DF-DBFFDC480F09}"/>
              </a:ext>
            </a:extLst>
          </p:cNvPr>
          <p:cNvPicPr>
            <a:picLocks noChangeAspect="1"/>
          </p:cNvPicPr>
          <p:nvPr/>
        </p:nvPicPr>
        <p:blipFill>
          <a:blip r:embed="rId5"/>
          <a:stretch>
            <a:fillRect/>
          </a:stretch>
        </p:blipFill>
        <p:spPr>
          <a:xfrm>
            <a:off x="-3528" y="1172104"/>
            <a:ext cx="6018389" cy="4513791"/>
          </a:xfrm>
          <a:prstGeom prst="rect">
            <a:avLst/>
          </a:prstGeom>
        </p:spPr>
      </p:pic>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0"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064122" y="0"/>
            <a:ext cx="2588480" cy="2525006"/>
          </a:xfrm>
          <a:prstGeom prst="rect">
            <a:avLst/>
          </a:prstGeom>
        </p:spPr>
      </p:pic>
    </p:spTree>
    <p:extLst>
      <p:ext uri="{BB962C8B-B14F-4D97-AF65-F5344CB8AC3E}">
        <p14:creationId xmlns:p14="http://schemas.microsoft.com/office/powerpoint/2010/main" val="2827906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standing on a stage&#10;&#10;Description automatically generated">
            <a:extLst>
              <a:ext uri="{FF2B5EF4-FFF2-40B4-BE49-F238E27FC236}">
                <a16:creationId xmlns:a16="http://schemas.microsoft.com/office/drawing/2014/main" id="{22F96640-6762-A44C-3983-8AAF9E26E72D}"/>
              </a:ext>
            </a:extLst>
          </p:cNvPr>
          <p:cNvPicPr>
            <a:picLocks noChangeAspect="1"/>
          </p:cNvPicPr>
          <p:nvPr/>
        </p:nvPicPr>
        <p:blipFill rotWithShape="1">
          <a:blip r:embed="rId3"/>
          <a:srcRect t="4773" b="4773"/>
          <a:stretch/>
        </p:blipFill>
        <p:spPr>
          <a:xfrm>
            <a:off x="0" y="8052"/>
            <a:ext cx="5780860" cy="6972075"/>
          </a:xfrm>
          <a:prstGeom prst="rect">
            <a:avLst/>
          </a:prstGeom>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5911569" y="1290489"/>
            <a:ext cx="5253253" cy="646331"/>
          </a:xfrm>
          <a:prstGeom prst="rect">
            <a:avLst/>
          </a:prstGeom>
          <a:noFill/>
        </p:spPr>
        <p:txBody>
          <a:bodyPr wrap="square" lIns="91440" tIns="45720" rIns="91440" bIns="45720" anchor="t">
            <a:spAutoFit/>
          </a:bodyPr>
          <a:lstStyle/>
          <a:p>
            <a:r>
              <a:rPr lang="en-US" sz="3600" b="1">
                <a:solidFill>
                  <a:schemeClr val="bg1"/>
                </a:solidFill>
                <a:latin typeface="Proxima Nova"/>
              </a:rPr>
              <a:t>About </a:t>
            </a:r>
            <a:r>
              <a:rPr lang="en-US" sz="3600" b="1">
                <a:solidFill>
                  <a:srgbClr val="FEC00F"/>
                </a:solidFill>
                <a:latin typeface="Proxima Nova"/>
              </a:rPr>
              <a:t>Dance Education</a:t>
            </a:r>
            <a:endParaRPr lang="en-US" sz="3600" b="1">
              <a:solidFill>
                <a:srgbClr val="FEC00F"/>
              </a:solidFill>
              <a:latin typeface="Proxima Nova" panose="02000506030000020004" pitchFamily="2" charset="0"/>
            </a:endParaRPr>
          </a:p>
        </p:txBody>
      </p:sp>
      <p:sp>
        <p:nvSpPr>
          <p:cNvPr id="8" name="TextBox 7">
            <a:extLst>
              <a:ext uri="{FF2B5EF4-FFF2-40B4-BE49-F238E27FC236}">
                <a16:creationId xmlns:a16="http://schemas.microsoft.com/office/drawing/2014/main" id="{13941D7D-037E-C7FE-4355-66F210588562}"/>
              </a:ext>
            </a:extLst>
          </p:cNvPr>
          <p:cNvSpPr txBox="1"/>
          <p:nvPr/>
        </p:nvSpPr>
        <p:spPr>
          <a:xfrm>
            <a:off x="6373213" y="2162520"/>
            <a:ext cx="4855375" cy="524720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chemeClr val="bg1"/>
                </a:solidFill>
                <a:latin typeface="Proxima Nova Medium"/>
              </a:rPr>
              <a:t>Currently accepting candidate application.</a:t>
            </a:r>
          </a:p>
          <a:p>
            <a:pPr marL="285750" indent="-285750">
              <a:buFont typeface="Arial" panose="020B0604020202020204" pitchFamily="34" charset="0"/>
              <a:buChar char="•"/>
            </a:pPr>
            <a:endParaRPr lang="en-US">
              <a:latin typeface="Proxima Nova Medium" panose="02000506030000020004" pitchFamily="2" charset="0"/>
            </a:endParaRPr>
          </a:p>
          <a:p>
            <a:pPr marL="285750" indent="-285750">
              <a:buFont typeface="Arial" panose="020B0604020202020204" pitchFamily="34" charset="0"/>
              <a:buChar char="•"/>
            </a:pPr>
            <a:r>
              <a:rPr lang="en-US">
                <a:solidFill>
                  <a:schemeClr val="bg1"/>
                </a:solidFill>
                <a:latin typeface="Proxima Nova Medium"/>
              </a:rPr>
              <a:t> 2-year, 36 credit program of advanced study.</a:t>
            </a:r>
          </a:p>
          <a:p>
            <a:pPr marL="285750" indent="-285750">
              <a:buFont typeface="Arial" panose="020B0604020202020204" pitchFamily="34" charset="0"/>
              <a:buChar char="•"/>
            </a:pPr>
            <a:endParaRPr lang="en-US">
              <a:solidFill>
                <a:schemeClr val="bg1"/>
              </a:solidFill>
              <a:latin typeface="Proxima Nova Medium" panose="02000506030000020004" pitchFamily="2" charset="0"/>
            </a:endParaRPr>
          </a:p>
          <a:p>
            <a:pPr marL="285750" indent="-285750">
              <a:buFont typeface="Arial" panose="020B0604020202020204" pitchFamily="34" charset="0"/>
              <a:buChar char="•"/>
            </a:pPr>
            <a:r>
              <a:rPr lang="en-US">
                <a:solidFill>
                  <a:schemeClr val="bg1"/>
                </a:solidFill>
                <a:latin typeface="Proxima Nova Medium"/>
              </a:rPr>
              <a:t>Flexible instructional formats accommodating the working dance professional.</a:t>
            </a:r>
          </a:p>
          <a:p>
            <a:pPr marL="285750" indent="-285750">
              <a:buFont typeface="Arial" panose="020B0604020202020204" pitchFamily="34" charset="0"/>
              <a:buChar char="•"/>
            </a:pPr>
            <a:endParaRPr lang="en-US">
              <a:solidFill>
                <a:schemeClr val="bg1"/>
              </a:solidFill>
              <a:latin typeface="Proxima Nova Medium"/>
            </a:endParaRPr>
          </a:p>
          <a:p>
            <a:pPr marL="285750" indent="-285750">
              <a:buFont typeface="Arial" panose="020B0604020202020204" pitchFamily="34" charset="0"/>
              <a:buChar char="•"/>
            </a:pPr>
            <a:r>
              <a:rPr lang="en-US">
                <a:solidFill>
                  <a:schemeClr val="bg1"/>
                </a:solidFill>
                <a:latin typeface="Proxima Nova Medium"/>
              </a:rPr>
              <a:t>Designed for the working dance professional who seeks to deepen their mastery in dance pedagogy.</a:t>
            </a:r>
            <a:endParaRPr lang="en-US">
              <a:solidFill>
                <a:schemeClr val="bg1"/>
              </a:solidFill>
              <a:latin typeface="Proxima Nova Medium" panose="02000506030000020004" pitchFamily="2" charset="0"/>
            </a:endParaRPr>
          </a:p>
          <a:p>
            <a:pPr marL="800100" lvl="1" indent="-342900">
              <a:buFont typeface="Arial,Sans-Serif" panose="020B0604020202020204" pitchFamily="34" charset="0"/>
              <a:buChar char="•"/>
            </a:pPr>
            <a:endParaRPr lang="en-US">
              <a:latin typeface="Proxima Nova Medium" panose="02000506030000020004" pitchFamily="2" charset="0"/>
            </a:endParaRPr>
          </a:p>
          <a:p>
            <a:pPr marL="742950" indent="-285750">
              <a:buFont typeface="Arial" panose="020B0604020202020204" pitchFamily="34" charset="0"/>
              <a:buChar char="•"/>
            </a:pPr>
            <a:endParaRPr lang="en-US" sz="1600">
              <a:solidFill>
                <a:schemeClr val="bg1"/>
              </a:solidFill>
              <a:latin typeface="Proxima Nova" panose="02000506030000020004" pitchFamily="2" charset="0"/>
            </a:endParaRPr>
          </a:p>
          <a:p>
            <a:pPr marL="457200"/>
            <a:endParaRPr lang="en-US" sz="1600">
              <a:solidFill>
                <a:schemeClr val="bg1"/>
              </a:solidFill>
              <a:latin typeface="Proxima Nova" panose="02000506030000020004" pitchFamily="2" charset="0"/>
            </a:endParaRPr>
          </a:p>
          <a:p>
            <a:pPr marL="742950" indent="-285750">
              <a:buFont typeface="Arial" panose="020B0604020202020204" pitchFamily="34" charset="0"/>
              <a:buChar char="•"/>
            </a:pPr>
            <a:endParaRPr lang="en-US" sz="1600">
              <a:solidFill>
                <a:schemeClr val="bg1"/>
              </a:solidFill>
              <a:latin typeface="Proxima Nova" panose="02000506030000020004" pitchFamily="2" charset="0"/>
            </a:endParaRPr>
          </a:p>
          <a:p>
            <a:pPr marL="742950" indent="-285750">
              <a:buFont typeface="Arial" panose="020B0604020202020204" pitchFamily="34" charset="0"/>
              <a:buChar char="•"/>
            </a:pPr>
            <a:endParaRPr lang="en-US" sz="1600">
              <a:solidFill>
                <a:schemeClr val="bg1"/>
              </a:solidFill>
              <a:latin typeface="Proxima Nova" panose="02000506030000020004" pitchFamily="2" charset="0"/>
            </a:endParaRPr>
          </a:p>
          <a:p>
            <a:pPr marL="342900" indent="-342900">
              <a:buFont typeface="Arial" panose="020B0604020202020204" pitchFamily="34" charset="0"/>
              <a:buChar char="•"/>
            </a:pPr>
            <a:endParaRPr lang="en-US" sz="1600">
              <a:solidFill>
                <a:schemeClr val="bg1"/>
              </a:solidFill>
              <a:latin typeface="Proxima Nova" panose="02000506030000020004" pitchFamily="2" charset="0"/>
            </a:endParaRPr>
          </a:p>
          <a:p>
            <a:pPr>
              <a:lnSpc>
                <a:spcPct val="150000"/>
              </a:lnSpc>
            </a:pPr>
            <a:endParaRPr lang="en-US" sz="1600">
              <a:solidFill>
                <a:schemeClr val="bg1"/>
              </a:solidFill>
              <a:latin typeface="Proxima Nova" panose="02000506030000020004" pitchFamily="2" charset="0"/>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0"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101752" y="-37630"/>
            <a:ext cx="2588480" cy="2525006"/>
          </a:xfrm>
          <a:prstGeom prst="rect">
            <a:avLst/>
          </a:prstGeom>
        </p:spPr>
      </p:pic>
    </p:spTree>
    <p:extLst>
      <p:ext uri="{BB962C8B-B14F-4D97-AF65-F5344CB8AC3E}">
        <p14:creationId xmlns:p14="http://schemas.microsoft.com/office/powerpoint/2010/main" val="43893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A group of people posing for a selfie&#10;&#10;Description automatically generated">
            <a:extLst>
              <a:ext uri="{FF2B5EF4-FFF2-40B4-BE49-F238E27FC236}">
                <a16:creationId xmlns:a16="http://schemas.microsoft.com/office/drawing/2014/main" id="{3785C5CA-1119-B0BB-AAEE-0D5D8E6ADD4E}"/>
              </a:ext>
            </a:extLst>
          </p:cNvPr>
          <p:cNvPicPr>
            <a:picLocks noChangeAspect="1" noChangeArrowheads="1"/>
          </p:cNvPicPr>
          <p:nvPr/>
        </p:nvPicPr>
        <p:blipFill rotWithShape="1">
          <a:blip r:embed="rId3"/>
          <a:srcRect l="19466" r="19466"/>
          <a:stretch/>
        </p:blipFill>
        <p:spPr bwMode="auto">
          <a:xfrm>
            <a:off x="5571" y="-96819"/>
            <a:ext cx="5959930" cy="731966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466B5ABB-B400-008F-76FF-C8F76E4530D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66879"/>
          <a:stretch/>
        </p:blipFill>
        <p:spPr>
          <a:xfrm>
            <a:off x="9794748" y="0"/>
            <a:ext cx="2397252" cy="1588008"/>
          </a:xfrm>
          <a:prstGeom prst="rect">
            <a:avLst/>
          </a:prstGeom>
        </p:spPr>
      </p:pic>
      <p:sp>
        <p:nvSpPr>
          <p:cNvPr id="7" name="TextBox 6">
            <a:extLst>
              <a:ext uri="{FF2B5EF4-FFF2-40B4-BE49-F238E27FC236}">
                <a16:creationId xmlns:a16="http://schemas.microsoft.com/office/drawing/2014/main" id="{7B93D2D5-BF1F-6A97-2D65-F07A0A18870B}"/>
              </a:ext>
            </a:extLst>
          </p:cNvPr>
          <p:cNvSpPr txBox="1"/>
          <p:nvPr/>
        </p:nvSpPr>
        <p:spPr>
          <a:xfrm>
            <a:off x="6220931" y="1885597"/>
            <a:ext cx="5965498" cy="707886"/>
          </a:xfrm>
          <a:prstGeom prst="rect">
            <a:avLst/>
          </a:prstGeom>
          <a:noFill/>
        </p:spPr>
        <p:txBody>
          <a:bodyPr wrap="square" lIns="91440" tIns="45720" rIns="91440" bIns="45720" anchor="t">
            <a:spAutoFit/>
          </a:bodyPr>
          <a:lstStyle/>
          <a:p>
            <a:r>
              <a:rPr lang="en-US" sz="4000" b="1">
                <a:solidFill>
                  <a:schemeClr val="bg1"/>
                </a:solidFill>
                <a:latin typeface="Proxima Nova"/>
              </a:rPr>
              <a:t>MADE </a:t>
            </a:r>
            <a:r>
              <a:rPr lang="en-US" sz="3600" b="1">
                <a:solidFill>
                  <a:srgbClr val="FEC00F"/>
                </a:solidFill>
                <a:latin typeface="Proxima Nova"/>
              </a:rPr>
              <a:t>was designed for….</a:t>
            </a:r>
            <a:endParaRPr lang="en-US" sz="3600" b="1">
              <a:solidFill>
                <a:srgbClr val="FEC00F"/>
              </a:solidFill>
              <a:latin typeface="Proxima Nova" panose="02000506030000020004" pitchFamily="2" charset="0"/>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6"/>
          <a:stretch>
            <a:fillRect/>
          </a:stretch>
        </p:blipFill>
        <p:spPr>
          <a:xfrm>
            <a:off x="0" y="4330700"/>
            <a:ext cx="2400300" cy="2527300"/>
          </a:xfrm>
          <a:prstGeom prst="rect">
            <a:avLst/>
          </a:prstGeom>
        </p:spPr>
      </p:pic>
      <p:pic>
        <p:nvPicPr>
          <p:cNvPr id="16" name="Graphic 15">
            <a:extLst>
              <a:ext uri="{FF2B5EF4-FFF2-40B4-BE49-F238E27FC236}">
                <a16:creationId xmlns:a16="http://schemas.microsoft.com/office/drawing/2014/main" id="{F306A7F1-17D7-1B8D-59D8-7A000B93AD9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66268" b="-15042"/>
          <a:stretch/>
        </p:blipFill>
        <p:spPr>
          <a:xfrm>
            <a:off x="9064122" y="0"/>
            <a:ext cx="2588480" cy="2525006"/>
          </a:xfrm>
          <a:prstGeom prst="rect">
            <a:avLst/>
          </a:prstGeom>
        </p:spPr>
      </p:pic>
      <p:sp>
        <p:nvSpPr>
          <p:cNvPr id="2" name="TextBox 1">
            <a:extLst>
              <a:ext uri="{FF2B5EF4-FFF2-40B4-BE49-F238E27FC236}">
                <a16:creationId xmlns:a16="http://schemas.microsoft.com/office/drawing/2014/main" id="{02961242-6BFD-A89F-698F-4FBC25B311CD}"/>
              </a:ext>
            </a:extLst>
          </p:cNvPr>
          <p:cNvSpPr txBox="1"/>
          <p:nvPr/>
        </p:nvSpPr>
        <p:spPr>
          <a:xfrm>
            <a:off x="6764858" y="3176538"/>
            <a:ext cx="464900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solidFill>
                  <a:schemeClr val="bg1"/>
                </a:solidFill>
                <a:cs typeface="Calibri"/>
              </a:rPr>
              <a:t>The state certified dance educator securing the master’s credential for advanced licensure.</a:t>
            </a:r>
            <a:endParaRPr lang="en-US" sz="2000">
              <a:solidFill>
                <a:schemeClr val="bg1"/>
              </a:solidFill>
              <a:ea typeface="Calibri" panose="020F0502020204030204"/>
              <a:cs typeface="Calibri"/>
            </a:endParaRPr>
          </a:p>
          <a:p>
            <a:pPr marL="285750" indent="-285750">
              <a:buFont typeface="Arial" panose="020B0604020202020204" pitchFamily="34" charset="0"/>
              <a:buChar char="•"/>
            </a:pPr>
            <a:endParaRPr lang="en-US">
              <a:solidFill>
                <a:schemeClr val="bg1"/>
              </a:solidFill>
              <a:ea typeface="Calibri" panose="020F0502020204030204"/>
              <a:cs typeface="Calibri"/>
            </a:endParaRPr>
          </a:p>
          <a:p>
            <a:pPr marL="285750" indent="-285750">
              <a:buFont typeface="Arial" panose="020B0604020202020204" pitchFamily="34" charset="0"/>
              <a:buChar char="•"/>
            </a:pPr>
            <a:r>
              <a:rPr lang="en-US" sz="2000">
                <a:solidFill>
                  <a:schemeClr val="bg1"/>
                </a:solidFill>
                <a:ea typeface="Calibri" panose="020F0502020204030204"/>
                <a:cs typeface="Calibri"/>
              </a:rPr>
              <a:t>The dance professional seeking to deepen their teaching practice.</a:t>
            </a:r>
          </a:p>
          <a:p>
            <a:endParaRPr lang="en-US">
              <a:solidFill>
                <a:schemeClr val="bg1"/>
              </a:solidFill>
              <a:ea typeface="Calibri" panose="020F0502020204030204"/>
              <a:cs typeface="Calibri"/>
            </a:endParaRPr>
          </a:p>
          <a:p>
            <a:endParaRPr lang="en-US">
              <a:solidFill>
                <a:schemeClr val="bg1"/>
              </a:solidFill>
              <a:ea typeface="Calibri" panose="020F0502020204030204"/>
              <a:cs typeface="Calibri"/>
            </a:endParaRPr>
          </a:p>
        </p:txBody>
      </p:sp>
    </p:spTree>
    <p:extLst>
      <p:ext uri="{BB962C8B-B14F-4D97-AF65-F5344CB8AC3E}">
        <p14:creationId xmlns:p14="http://schemas.microsoft.com/office/powerpoint/2010/main" val="413150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3DB43F-3AE1-D19B-AA37-FFBFA9B1C3E0}"/>
              </a:ext>
            </a:extLst>
          </p:cNvPr>
          <p:cNvSpPr txBox="1"/>
          <p:nvPr/>
        </p:nvSpPr>
        <p:spPr>
          <a:xfrm>
            <a:off x="731570" y="76554"/>
            <a:ext cx="11407261" cy="1200329"/>
          </a:xfrm>
          <a:prstGeom prst="rect">
            <a:avLst/>
          </a:prstGeom>
          <a:noFill/>
        </p:spPr>
        <p:txBody>
          <a:bodyPr wrap="square" lIns="91440" tIns="45720" rIns="91440" bIns="45720" rtlCol="0" anchor="t">
            <a:spAutoFit/>
          </a:bodyPr>
          <a:lstStyle/>
          <a:p>
            <a:r>
              <a:rPr lang="en-US" sz="7200" b="1">
                <a:solidFill>
                  <a:schemeClr val="accent1"/>
                </a:solidFill>
                <a:latin typeface="Proxima Nova"/>
              </a:rPr>
              <a:t>Program </a:t>
            </a:r>
            <a:r>
              <a:rPr lang="en-US" sz="7200" b="1">
                <a:solidFill>
                  <a:schemeClr val="bg1">
                    <a:lumMod val="95000"/>
                  </a:schemeClr>
                </a:solidFill>
                <a:latin typeface="Proxima Nova"/>
              </a:rPr>
              <a:t>Highlights</a:t>
            </a:r>
            <a:endParaRPr lang="en-US">
              <a:cs typeface="Calibri" panose="020F0502020204030204"/>
            </a:endParaRPr>
          </a:p>
        </p:txBody>
      </p:sp>
      <p:sp>
        <p:nvSpPr>
          <p:cNvPr id="2" name="TextBox 1">
            <a:extLst>
              <a:ext uri="{FF2B5EF4-FFF2-40B4-BE49-F238E27FC236}">
                <a16:creationId xmlns:a16="http://schemas.microsoft.com/office/drawing/2014/main" id="{2A0B64CD-EFCC-5362-0477-596B36DF3F74}"/>
              </a:ext>
            </a:extLst>
          </p:cNvPr>
          <p:cNvSpPr txBox="1"/>
          <p:nvPr/>
        </p:nvSpPr>
        <p:spPr>
          <a:xfrm>
            <a:off x="539398" y="1588008"/>
            <a:ext cx="1067752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solidFill>
                  <a:schemeClr val="bg1"/>
                </a:solidFill>
              </a:rPr>
              <a:t>Work independently and collaboratively within a small, diverse cohort of dance professionals over a period of 2 years</a:t>
            </a:r>
          </a:p>
          <a:p>
            <a:pPr marL="285750" indent="-285750">
              <a:buFont typeface="Arial" panose="020B0604020202020204" pitchFamily="34" charset="0"/>
              <a:buChar char="•"/>
            </a:pPr>
            <a:endParaRPr lang="en-US" sz="1000">
              <a:solidFill>
                <a:schemeClr val="bg1"/>
              </a:solidFill>
            </a:endParaRPr>
          </a:p>
          <a:p>
            <a:pPr marL="285750" indent="-285750">
              <a:buFont typeface="Arial" panose="020B0604020202020204" pitchFamily="34" charset="0"/>
              <a:buChar char="•"/>
            </a:pPr>
            <a:r>
              <a:rPr lang="en-US" sz="2400">
                <a:solidFill>
                  <a:schemeClr val="bg1"/>
                </a:solidFill>
              </a:rPr>
              <a:t>Complete a common core of required courses and an individualized sequence of elective courses</a:t>
            </a:r>
          </a:p>
          <a:p>
            <a:pPr marL="285750" indent="-285750">
              <a:buFont typeface="Arial" panose="020B0604020202020204" pitchFamily="34" charset="0"/>
              <a:buChar char="•"/>
            </a:pPr>
            <a:endParaRPr lang="en-US" sz="1000">
              <a:solidFill>
                <a:schemeClr val="bg1"/>
              </a:solidFill>
            </a:endParaRPr>
          </a:p>
          <a:p>
            <a:pPr marL="285750" indent="-285750">
              <a:buFont typeface="Arial" panose="020B0604020202020204" pitchFamily="34" charset="0"/>
              <a:buChar char="•"/>
            </a:pPr>
            <a:r>
              <a:rPr lang="en-US" sz="2400">
                <a:solidFill>
                  <a:schemeClr val="bg1"/>
                </a:solidFill>
              </a:rPr>
              <a:t>Identify, propose, execute &amp; report on a specific research interest of  action research </a:t>
            </a:r>
          </a:p>
          <a:p>
            <a:pPr marL="285750" indent="-285750">
              <a:buFont typeface="Arial" panose="020B0604020202020204" pitchFamily="34" charset="0"/>
              <a:buChar char="•"/>
            </a:pPr>
            <a:endParaRPr lang="en-US" sz="1000">
              <a:solidFill>
                <a:schemeClr val="bg1"/>
              </a:solidFill>
            </a:endParaRPr>
          </a:p>
          <a:p>
            <a:pPr marL="285750" indent="-285750">
              <a:buFont typeface="Arial" panose="020B0604020202020204" pitchFamily="34" charset="0"/>
              <a:buChar char="•"/>
            </a:pPr>
            <a:r>
              <a:rPr lang="en-US" sz="2400">
                <a:solidFill>
                  <a:schemeClr val="bg1"/>
                </a:solidFill>
              </a:rPr>
              <a:t>Resource a distinguished community of dance master teachers to inform and support your action research</a:t>
            </a:r>
          </a:p>
          <a:p>
            <a:pPr marL="285750" indent="-285750">
              <a:buFont typeface="Arial" panose="020B0604020202020204" pitchFamily="34" charset="0"/>
              <a:buChar char="•"/>
            </a:pPr>
            <a:endParaRPr lang="en-US" sz="1000">
              <a:solidFill>
                <a:schemeClr val="bg1"/>
              </a:solidFill>
            </a:endParaRPr>
          </a:p>
          <a:p>
            <a:pPr marL="285750" indent="-285750">
              <a:buFont typeface="Arial" panose="020B0604020202020204" pitchFamily="34" charset="0"/>
              <a:buChar char="•"/>
            </a:pPr>
            <a:r>
              <a:rPr lang="en-US" sz="2400">
                <a:solidFill>
                  <a:schemeClr val="bg1"/>
                </a:solidFill>
              </a:rPr>
              <a:t>Work within a small, diverse cohort of dance professionals</a:t>
            </a:r>
          </a:p>
          <a:p>
            <a:pPr marL="285750" indent="-285750">
              <a:buFont typeface="Arial" panose="020B0604020202020204" pitchFamily="34" charset="0"/>
              <a:buChar char="•"/>
            </a:pPr>
            <a:endParaRPr lang="en-US" sz="1000">
              <a:solidFill>
                <a:schemeClr val="bg1"/>
              </a:solidFill>
            </a:endParaRPr>
          </a:p>
          <a:p>
            <a:pPr marL="285750" indent="-285750">
              <a:buFont typeface="Arial" panose="020B0604020202020204" pitchFamily="34" charset="0"/>
              <a:buChar char="•"/>
            </a:pPr>
            <a:r>
              <a:rPr lang="en-US" sz="2400">
                <a:solidFill>
                  <a:schemeClr val="bg1"/>
                </a:solidFill>
              </a:rPr>
              <a:t>Disseminate the results of your action research thesis in an open seminar </a:t>
            </a:r>
          </a:p>
          <a:p>
            <a:pPr marL="285750" indent="-285750">
              <a:buFont typeface="Arial" panose="020B0604020202020204" pitchFamily="34" charset="0"/>
              <a:buChar char="•"/>
            </a:pPr>
            <a:endParaRPr lang="en-US">
              <a:solidFill>
                <a:schemeClr val="bg1"/>
              </a:solidFill>
              <a:cs typeface="Calibri" panose="020F0502020204030204"/>
            </a:endParaRPr>
          </a:p>
        </p:txBody>
      </p:sp>
      <p:pic>
        <p:nvPicPr>
          <p:cNvPr id="3" name="Graphic 5">
            <a:extLst>
              <a:ext uri="{FF2B5EF4-FFF2-40B4-BE49-F238E27FC236}">
                <a16:creationId xmlns:a16="http://schemas.microsoft.com/office/drawing/2014/main" id="{19561122-BBC4-ABBF-252C-5DF509D610D4}"/>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66879"/>
          <a:stretch/>
        </p:blipFill>
        <p:spPr>
          <a:xfrm>
            <a:off x="9794748" y="0"/>
            <a:ext cx="2397252" cy="1588008"/>
          </a:xfrm>
          <a:prstGeom prst="rect">
            <a:avLst/>
          </a:prstGeom>
        </p:spPr>
      </p:pic>
      <p:pic>
        <p:nvPicPr>
          <p:cNvPr id="4" name="Graphic 8">
            <a:extLst>
              <a:ext uri="{FF2B5EF4-FFF2-40B4-BE49-F238E27FC236}">
                <a16:creationId xmlns:a16="http://schemas.microsoft.com/office/drawing/2014/main" id="{212ACD07-51B0-52BD-6F0F-AFD10B73005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66268" b="-15042"/>
          <a:stretch/>
        </p:blipFill>
        <p:spPr>
          <a:xfrm>
            <a:off x="9064122" y="0"/>
            <a:ext cx="2588480" cy="2525006"/>
          </a:xfrm>
          <a:prstGeom prst="rect">
            <a:avLst/>
          </a:prstGeom>
        </p:spPr>
      </p:pic>
    </p:spTree>
    <p:extLst>
      <p:ext uri="{BB962C8B-B14F-4D97-AF65-F5344CB8AC3E}">
        <p14:creationId xmlns:p14="http://schemas.microsoft.com/office/powerpoint/2010/main" val="1482306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CD5C7-001E-04DD-C78E-AF7DEC50350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C20649-F0E4-3972-369E-E38F980AC1BD}"/>
              </a:ext>
            </a:extLst>
          </p:cNvPr>
          <p:cNvSpPr txBox="1"/>
          <p:nvPr/>
        </p:nvSpPr>
        <p:spPr>
          <a:xfrm>
            <a:off x="17202529" y="8967496"/>
            <a:ext cx="1603324" cy="400110"/>
          </a:xfrm>
          <a:prstGeom prst="rect">
            <a:avLst/>
          </a:prstGeom>
          <a:noFill/>
        </p:spPr>
        <p:txBody>
          <a:bodyPr wrap="none" rtlCol="0" anchor="ctr" anchorCtr="0">
            <a:spAutoFit/>
          </a:bodyPr>
          <a:lstStyle/>
          <a:p>
            <a:pPr algn="ctr"/>
            <a:r>
              <a:rPr lang="en-US" sz="2000">
                <a:solidFill>
                  <a:schemeClr val="accent2"/>
                </a:solidFill>
                <a:latin typeface="Lato Light" charset="0"/>
                <a:ea typeface="Lato Light" charset="0"/>
                <a:cs typeface="Lato Light" charset="0"/>
              </a:rPr>
              <a:t>Social Media</a:t>
            </a:r>
          </a:p>
        </p:txBody>
      </p:sp>
      <p:sp>
        <p:nvSpPr>
          <p:cNvPr id="4" name="TextBox 3">
            <a:extLst>
              <a:ext uri="{FF2B5EF4-FFF2-40B4-BE49-F238E27FC236}">
                <a16:creationId xmlns:a16="http://schemas.microsoft.com/office/drawing/2014/main" id="{6B58C023-7E9A-7D2B-DDAC-9A4F43D037D9}"/>
              </a:ext>
            </a:extLst>
          </p:cNvPr>
          <p:cNvSpPr txBox="1"/>
          <p:nvPr/>
        </p:nvSpPr>
        <p:spPr>
          <a:xfrm>
            <a:off x="16560528" y="9449651"/>
            <a:ext cx="2887330" cy="523220"/>
          </a:xfrm>
          <a:prstGeom prst="rect">
            <a:avLst/>
          </a:prstGeom>
          <a:noFill/>
        </p:spPr>
        <p:txBody>
          <a:bodyPr wrap="none" rtlCol="0" anchor="ctr" anchorCtr="0">
            <a:spAutoFit/>
          </a:bodyPr>
          <a:lstStyle/>
          <a:p>
            <a:pPr algn="ctr"/>
            <a:r>
              <a:rPr lang="en-US" sz="2800" b="1">
                <a:solidFill>
                  <a:schemeClr val="tx2"/>
                </a:solidFill>
                <a:latin typeface="Lato" charset="0"/>
                <a:ea typeface="Lato" charset="0"/>
                <a:cs typeface="Lato" charset="0"/>
              </a:rPr>
              <a:t>JOHNY COFFEE</a:t>
            </a:r>
          </a:p>
        </p:txBody>
      </p:sp>
      <p:sp>
        <p:nvSpPr>
          <p:cNvPr id="7" name="Rectangle 6">
            <a:extLst>
              <a:ext uri="{FF2B5EF4-FFF2-40B4-BE49-F238E27FC236}">
                <a16:creationId xmlns:a16="http://schemas.microsoft.com/office/drawing/2014/main" id="{BA9ACA75-3C4F-8D03-66D8-45856C2ACEC2}"/>
              </a:ext>
            </a:extLst>
          </p:cNvPr>
          <p:cNvSpPr/>
          <p:nvPr/>
        </p:nvSpPr>
        <p:spPr>
          <a:xfrm>
            <a:off x="0" y="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ark&#10;&#10;Description automatically generated">
            <a:extLst>
              <a:ext uri="{FF2B5EF4-FFF2-40B4-BE49-F238E27FC236}">
                <a16:creationId xmlns:a16="http://schemas.microsoft.com/office/drawing/2014/main" id="{5419AE97-7B03-238A-A9BC-746E8C152B67}"/>
              </a:ext>
            </a:extLst>
          </p:cNvPr>
          <p:cNvPicPr>
            <a:picLocks noChangeAspect="1"/>
          </p:cNvPicPr>
          <p:nvPr/>
        </p:nvPicPr>
        <p:blipFill>
          <a:blip r:embed="rId5" cstate="screen">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DA569F2-0972-BCEF-F381-79998C1DB2EB}"/>
              </a:ext>
            </a:extLst>
          </p:cNvPr>
          <p:cNvSpPr txBox="1"/>
          <p:nvPr/>
        </p:nvSpPr>
        <p:spPr>
          <a:xfrm>
            <a:off x="1385168" y="179785"/>
            <a:ext cx="10162885" cy="1200329"/>
          </a:xfrm>
          <a:prstGeom prst="rect">
            <a:avLst/>
          </a:prstGeom>
          <a:noFill/>
        </p:spPr>
        <p:txBody>
          <a:bodyPr wrap="square" lIns="91440" tIns="45720" rIns="91440" bIns="45720" anchor="t">
            <a:spAutoFit/>
          </a:bodyPr>
          <a:lstStyle/>
          <a:p>
            <a:pPr algn="r"/>
            <a:r>
              <a:rPr lang="en-US" sz="7200" b="1">
                <a:solidFill>
                  <a:schemeClr val="bg1"/>
                </a:solidFill>
                <a:latin typeface="Proxima Nova"/>
              </a:rPr>
              <a:t>Cohort 4 </a:t>
            </a:r>
            <a:endParaRPr lang="en-US" sz="7200" b="1">
              <a:solidFill>
                <a:schemeClr val="bg1"/>
              </a:solidFill>
              <a:latin typeface="Proxima Nova" panose="02000506030000020004" pitchFamily="2" charset="0"/>
            </a:endParaRPr>
          </a:p>
        </p:txBody>
      </p:sp>
      <p:pic>
        <p:nvPicPr>
          <p:cNvPr id="11" name="Graphic 10">
            <a:extLst>
              <a:ext uri="{FF2B5EF4-FFF2-40B4-BE49-F238E27FC236}">
                <a16:creationId xmlns:a16="http://schemas.microsoft.com/office/drawing/2014/main" id="{D7FBEDC6-6B93-1EFD-6034-B00AA05A8D3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18526" y="6146157"/>
            <a:ext cx="1910698" cy="536204"/>
          </a:xfrm>
          <a:prstGeom prst="rect">
            <a:avLst/>
          </a:prstGeom>
        </p:spPr>
      </p:pic>
      <p:sp>
        <p:nvSpPr>
          <p:cNvPr id="2" name="TextBox 1">
            <a:extLst>
              <a:ext uri="{FF2B5EF4-FFF2-40B4-BE49-F238E27FC236}">
                <a16:creationId xmlns:a16="http://schemas.microsoft.com/office/drawing/2014/main" id="{96CC5624-07E8-13AF-92FC-15230D34FD70}"/>
              </a:ext>
            </a:extLst>
          </p:cNvPr>
          <p:cNvSpPr txBox="1"/>
          <p:nvPr/>
        </p:nvSpPr>
        <p:spPr>
          <a:xfrm>
            <a:off x="957754" y="2562791"/>
            <a:ext cx="10760149" cy="2308324"/>
          </a:xfrm>
          <a:prstGeom prst="rect">
            <a:avLst/>
          </a:prstGeom>
          <a:noFill/>
        </p:spPr>
        <p:txBody>
          <a:bodyPr wrap="square" lIns="91440" tIns="45720" rIns="91440" bIns="45720" rtlCol="0" anchor="t">
            <a:spAutoFit/>
          </a:bodyPr>
          <a:lstStyle/>
          <a:p>
            <a:pPr algn="ctr"/>
            <a:r>
              <a:rPr lang="en-US" sz="3200">
                <a:solidFill>
                  <a:schemeClr val="bg1"/>
                </a:solidFill>
                <a:latin typeface="Proxima Nova Medium"/>
              </a:rPr>
              <a:t>Program Beginning Summer 2025</a:t>
            </a:r>
          </a:p>
          <a:p>
            <a:pPr algn="ctr"/>
            <a:r>
              <a:rPr lang="en-US" sz="3200">
                <a:solidFill>
                  <a:schemeClr val="bg1"/>
                </a:solidFill>
                <a:latin typeface="Proxima Nova Medium"/>
              </a:rPr>
              <a:t>2</a:t>
            </a:r>
            <a:r>
              <a:rPr lang="en-US" sz="3200" baseline="30000">
                <a:solidFill>
                  <a:schemeClr val="bg1"/>
                </a:solidFill>
                <a:latin typeface="Proxima Nova Medium"/>
              </a:rPr>
              <a:t>nd</a:t>
            </a:r>
            <a:r>
              <a:rPr lang="en-US" sz="3200">
                <a:solidFill>
                  <a:schemeClr val="bg1"/>
                </a:solidFill>
                <a:latin typeface="Proxima Nova Medium"/>
              </a:rPr>
              <a:t> 5-week summer session (July 2 – August 6)</a:t>
            </a:r>
          </a:p>
          <a:p>
            <a:pPr algn="ctr"/>
            <a:endParaRPr lang="en-US" sz="3200">
              <a:solidFill>
                <a:schemeClr val="bg1"/>
              </a:solidFill>
              <a:latin typeface="Proxima Nova Medium" panose="02000506030000020004" pitchFamily="2" charset="0"/>
            </a:endParaRPr>
          </a:p>
          <a:p>
            <a:pPr marL="342900" indent="-342900">
              <a:buFont typeface="Arial" panose="020B0604020202020204" pitchFamily="34" charset="0"/>
              <a:buChar char="•"/>
            </a:pPr>
            <a:endParaRPr lang="en-US" sz="2400">
              <a:solidFill>
                <a:schemeClr val="bg1"/>
              </a:solidFill>
              <a:latin typeface="Proxima Nova Medium" panose="02000506030000020004" pitchFamily="2" charset="0"/>
            </a:endParaRPr>
          </a:p>
          <a:p>
            <a:pPr marL="342900" indent="-342900">
              <a:buFont typeface="Arial" panose="020B0604020202020204" pitchFamily="34" charset="0"/>
              <a:buChar char="•"/>
            </a:pPr>
            <a:endParaRPr lang="en-US" sz="2400">
              <a:latin typeface="Proxima Nova Medium" panose="02000506030000020004" pitchFamily="2" charset="0"/>
            </a:endParaRPr>
          </a:p>
        </p:txBody>
      </p:sp>
      <p:pic>
        <p:nvPicPr>
          <p:cNvPr id="6" name="Picture 5" descr="A black and yellow triangle&#10;&#10;Description automatically generated">
            <a:extLst>
              <a:ext uri="{FF2B5EF4-FFF2-40B4-BE49-F238E27FC236}">
                <a16:creationId xmlns:a16="http://schemas.microsoft.com/office/drawing/2014/main" id="{77510785-FCB4-AD55-9089-24EF726A6A14}"/>
              </a:ext>
            </a:extLst>
          </p:cNvPr>
          <p:cNvPicPr>
            <a:picLocks noChangeAspect="1"/>
          </p:cNvPicPr>
          <p:nvPr/>
        </p:nvPicPr>
        <p:blipFill>
          <a:blip r:embed="rId8"/>
          <a:stretch>
            <a:fillRect/>
          </a:stretch>
        </p:blipFill>
        <p:spPr>
          <a:xfrm>
            <a:off x="-6829" y="4290024"/>
            <a:ext cx="2400300" cy="2533650"/>
          </a:xfrm>
          <a:prstGeom prst="rect">
            <a:avLst/>
          </a:prstGeom>
        </p:spPr>
      </p:pic>
    </p:spTree>
    <p:extLst>
      <p:ext uri="{BB962C8B-B14F-4D97-AF65-F5344CB8AC3E}">
        <p14:creationId xmlns:p14="http://schemas.microsoft.com/office/powerpoint/2010/main" val="314826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93D2D5-BF1F-6A97-2D65-F07A0A18870B}"/>
              </a:ext>
            </a:extLst>
          </p:cNvPr>
          <p:cNvSpPr txBox="1"/>
          <p:nvPr/>
        </p:nvSpPr>
        <p:spPr>
          <a:xfrm>
            <a:off x="0" y="179271"/>
            <a:ext cx="11674929" cy="707886"/>
          </a:xfrm>
          <a:prstGeom prst="rect">
            <a:avLst/>
          </a:prstGeom>
          <a:noFill/>
        </p:spPr>
        <p:txBody>
          <a:bodyPr wrap="square" lIns="91440" tIns="45720" rIns="91440" bIns="45720" anchor="t">
            <a:spAutoFit/>
          </a:bodyPr>
          <a:lstStyle/>
          <a:p>
            <a:pPr algn="ctr"/>
            <a:r>
              <a:rPr lang="en-US" sz="4000" b="1">
                <a:solidFill>
                  <a:schemeClr val="bg1"/>
                </a:solidFill>
                <a:latin typeface="Proxima Nova"/>
              </a:rPr>
              <a:t> </a:t>
            </a:r>
            <a:r>
              <a:rPr lang="en-US" sz="3600" b="1">
                <a:solidFill>
                  <a:schemeClr val="accent1"/>
                </a:solidFill>
                <a:latin typeface="Proxima Nova"/>
              </a:rPr>
              <a:t>Program Curriculum </a:t>
            </a:r>
            <a:r>
              <a:rPr lang="en-US" sz="3600" b="1" err="1">
                <a:solidFill>
                  <a:schemeClr val="accent1"/>
                </a:solidFill>
                <a:latin typeface="Proxima Nova"/>
              </a:rPr>
              <a:t>Sequence</a:t>
            </a:r>
            <a:r>
              <a:rPr lang="en-US" sz="4000" b="1" err="1">
                <a:solidFill>
                  <a:schemeClr val="bg1"/>
                </a:solidFill>
                <a:latin typeface="Proxima Nova"/>
              </a:rPr>
              <a:t>ms</a:t>
            </a:r>
            <a:endParaRPr lang="en-US">
              <a:solidFill>
                <a:schemeClr val="bg1"/>
              </a:solidFill>
              <a:latin typeface="Proxima Nova"/>
            </a:endParaRPr>
          </a:p>
        </p:txBody>
      </p:sp>
      <p:pic>
        <p:nvPicPr>
          <p:cNvPr id="15" name="Picture 14">
            <a:extLst>
              <a:ext uri="{FF2B5EF4-FFF2-40B4-BE49-F238E27FC236}">
                <a16:creationId xmlns:a16="http://schemas.microsoft.com/office/drawing/2014/main" id="{34986FE9-029A-F233-9A38-1FB31C93A118}"/>
              </a:ext>
            </a:extLst>
          </p:cNvPr>
          <p:cNvPicPr>
            <a:picLocks noChangeAspect="1"/>
          </p:cNvPicPr>
          <p:nvPr/>
        </p:nvPicPr>
        <p:blipFill>
          <a:blip r:embed="rId3"/>
          <a:stretch>
            <a:fillRect/>
          </a:stretch>
        </p:blipFill>
        <p:spPr>
          <a:xfrm>
            <a:off x="0" y="4330700"/>
            <a:ext cx="2400300" cy="2527300"/>
          </a:xfrm>
          <a:prstGeom prst="rect">
            <a:avLst/>
          </a:prstGeom>
        </p:spPr>
      </p:pic>
      <p:graphicFrame>
        <p:nvGraphicFramePr>
          <p:cNvPr id="4" name="Content Placeholder 3">
            <a:extLst>
              <a:ext uri="{FF2B5EF4-FFF2-40B4-BE49-F238E27FC236}">
                <a16:creationId xmlns:a16="http://schemas.microsoft.com/office/drawing/2014/main" id="{EEE7941A-0CB4-B585-BA01-B6C9390B967E}"/>
              </a:ext>
            </a:extLst>
          </p:cNvPr>
          <p:cNvGraphicFramePr>
            <a:graphicFrameLocks noGrp="1"/>
          </p:cNvGraphicFramePr>
          <p:nvPr>
            <p:ph sz="half" idx="1"/>
            <p:extLst>
              <p:ext uri="{D42A27DB-BD31-4B8C-83A1-F6EECF244321}">
                <p14:modId xmlns:p14="http://schemas.microsoft.com/office/powerpoint/2010/main" val="1262296268"/>
              </p:ext>
            </p:extLst>
          </p:nvPr>
        </p:nvGraphicFramePr>
        <p:xfrm>
          <a:off x="2960914" y="1028700"/>
          <a:ext cx="5690443" cy="5715959"/>
        </p:xfrm>
        <a:graphic>
          <a:graphicData uri="http://schemas.openxmlformats.org/drawingml/2006/table">
            <a:tbl>
              <a:tblPr/>
              <a:tblGrid>
                <a:gridCol w="1490869">
                  <a:extLst>
                    <a:ext uri="{9D8B030D-6E8A-4147-A177-3AD203B41FA5}">
                      <a16:colId xmlns:a16="http://schemas.microsoft.com/office/drawing/2014/main" val="1360498612"/>
                    </a:ext>
                  </a:extLst>
                </a:gridCol>
                <a:gridCol w="974035">
                  <a:extLst>
                    <a:ext uri="{9D8B030D-6E8A-4147-A177-3AD203B41FA5}">
                      <a16:colId xmlns:a16="http://schemas.microsoft.com/office/drawing/2014/main" val="2234018358"/>
                    </a:ext>
                  </a:extLst>
                </a:gridCol>
                <a:gridCol w="3225539">
                  <a:extLst>
                    <a:ext uri="{9D8B030D-6E8A-4147-A177-3AD203B41FA5}">
                      <a16:colId xmlns:a16="http://schemas.microsoft.com/office/drawing/2014/main" val="1400754311"/>
                    </a:ext>
                  </a:extLst>
                </a:gridCol>
              </a:tblGrid>
              <a:tr h="285160">
                <a:tc>
                  <a:txBody>
                    <a:bodyPr/>
                    <a:lstStyle/>
                    <a:p>
                      <a:pPr rtl="0" fontAlgn="b"/>
                      <a:r>
                        <a:rPr lang="en-US" sz="1400">
                          <a:effectLst/>
                        </a:rPr>
                        <a:t>Summer 2025</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DANC370</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Intro to LBMA (Prerequisite)</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3644430"/>
                  </a:ext>
                </a:extLst>
              </a:tr>
              <a:tr h="285160">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DANC600</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Global Pedagogy</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47448200"/>
                  </a:ext>
                </a:extLst>
              </a:tr>
              <a:tr h="553275">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#MCRED</a:t>
                      </a:r>
                    </a:p>
                    <a:p>
                      <a:pPr rtl="0" fontAlgn="b"/>
                      <a:r>
                        <a:rPr lang="en-US" sz="1400">
                          <a:effectLst/>
                        </a:rPr>
                        <a:t>Milestone</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Learning Through the Creative Process</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36581172"/>
                  </a:ext>
                </a:extLst>
              </a:tr>
              <a:tr h="285160">
                <a:tc>
                  <a:txBody>
                    <a:bodyPr/>
                    <a:lstStyle/>
                    <a:p>
                      <a:pPr rtl="0" fontAlgn="b"/>
                      <a:r>
                        <a:rPr lang="en-US" sz="1400">
                          <a:effectLst/>
                        </a:rPr>
                        <a:t>Fall 2025</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IDFA703</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Interdisciplinary Research Methods</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39097607"/>
                  </a:ext>
                </a:extLst>
              </a:tr>
              <a:tr h="285160">
                <a:tc>
                  <a:txBody>
                    <a:bodyPr/>
                    <a:lstStyle/>
                    <a:p>
                      <a:pPr rtl="0" fontAlgn="b"/>
                      <a:r>
                        <a:rPr lang="en-US" sz="1400">
                          <a:effectLst/>
                        </a:rPr>
                        <a:t>Winter 2026</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DANC700</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Culture of the Lived Body</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69219102"/>
                  </a:ext>
                </a:extLst>
              </a:tr>
              <a:tr h="480097">
                <a:tc>
                  <a:txBody>
                    <a:bodyPr/>
                    <a:lstStyle/>
                    <a:p>
                      <a:pPr rtl="0" fontAlgn="b"/>
                      <a:r>
                        <a:rPr lang="en-US" sz="1400">
                          <a:effectLst/>
                        </a:rPr>
                        <a:t>Spring 2026</a:t>
                      </a:r>
                    </a:p>
                  </a:txBody>
                  <a:tcPr marL="10173" marR="10173" marT="6782" marB="6782" anchor="b">
                    <a:lnL w="9525" cap="flat" cmpd="sng" algn="ctr">
                      <a:solidFill>
                        <a:srgbClr val="80294B"/>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Elective 1</a:t>
                      </a:r>
                    </a:p>
                    <a:p>
                      <a:pPr rtl="0" fontAlgn="b"/>
                      <a:r>
                        <a:rPr lang="en-US" sz="1400">
                          <a:effectLst/>
                        </a:rPr>
                        <a:t>Elective 2</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75305331"/>
                  </a:ext>
                </a:extLst>
              </a:tr>
              <a:tr h="285160">
                <a:tc>
                  <a:txBody>
                    <a:bodyPr/>
                    <a:lstStyle/>
                    <a:p>
                      <a:pPr rtl="0" fontAlgn="b"/>
                      <a:r>
                        <a:rPr lang="en-US" sz="1400">
                          <a:effectLst/>
                        </a:rPr>
                        <a:t>Summer 2026</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DANC745</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Personal Pedagogy: Embodied Practice</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082496"/>
                  </a:ext>
                </a:extLst>
              </a:tr>
              <a:tr h="512413">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DANC845</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Action Research in Pedagogical Inquiry</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57015094"/>
                  </a:ext>
                </a:extLst>
              </a:tr>
              <a:tr h="553275">
                <a:tc>
                  <a:txBody>
                    <a:bodyPr/>
                    <a:lstStyle/>
                    <a:p>
                      <a:pPr rtl="0" fontAlgn="b"/>
                      <a:r>
                        <a:rPr lang="en-US" sz="1400">
                          <a:effectLst/>
                        </a:rPr>
                        <a:t>Fall 2026</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DANC896/8</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Elective 3</a:t>
                      </a:r>
                    </a:p>
                    <a:p>
                      <a:pPr rtl="0" fontAlgn="b"/>
                      <a:r>
                        <a:rPr lang="en-US" sz="1400">
                          <a:effectLst/>
                        </a:rPr>
                        <a:t>Thesis (2)</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08166682"/>
                  </a:ext>
                </a:extLst>
              </a:tr>
              <a:tr h="285160">
                <a:tc>
                  <a:txBody>
                    <a:bodyPr/>
                    <a:lstStyle/>
                    <a:p>
                      <a:pPr rtl="0" fontAlgn="b"/>
                      <a:r>
                        <a:rPr lang="en-US" sz="1400">
                          <a:effectLst/>
                        </a:rPr>
                        <a:t>Winter 2027</a:t>
                      </a:r>
                    </a:p>
                  </a:txBody>
                  <a:tcPr marL="10173" marR="10173" marT="6782" marB="6782" anchor="b">
                    <a:lnL w="9525" cap="flat" cmpd="sng" algn="ctr">
                      <a:solidFill>
                        <a:srgbClr val="802DF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Elective 4</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27542989"/>
                  </a:ext>
                </a:extLst>
              </a:tr>
              <a:tr h="73912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a:effectLst/>
                        </a:rPr>
                        <a:t>Spring 2027</a:t>
                      </a:r>
                    </a:p>
                    <a:p>
                      <a:pPr rtl="0" fontAlgn="b"/>
                      <a:endParaRPr lang="en-US" sz="1400">
                        <a:effectLst/>
                      </a:endParaRPr>
                    </a:p>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IDFA609</a:t>
                      </a:r>
                    </a:p>
                    <a:p>
                      <a:pPr rtl="0" fontAlgn="b"/>
                      <a:r>
                        <a:rPr lang="en-US" sz="1400">
                          <a:effectLst/>
                        </a:rPr>
                        <a:t>DANC896/8</a:t>
                      </a:r>
                    </a:p>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Arts Integration Capstone</a:t>
                      </a:r>
                    </a:p>
                    <a:p>
                      <a:pPr marL="0" marR="0" lvl="0" indent="0" algn="l" defTabSz="914400" rtl="0" eaLnBrk="1" fontAlgn="b" latinLnBrk="0" hangingPunct="1">
                        <a:lnSpc>
                          <a:spcPct val="100000"/>
                        </a:lnSpc>
                        <a:spcBef>
                          <a:spcPts val="0"/>
                        </a:spcBef>
                        <a:spcAft>
                          <a:spcPts val="0"/>
                        </a:spcAft>
                        <a:buClrTx/>
                        <a:buSzTx/>
                        <a:buFontTx/>
                        <a:buNone/>
                        <a:tabLst/>
                        <a:defRPr/>
                      </a:pPr>
                      <a:r>
                        <a:rPr lang="en-US" sz="1400">
                          <a:effectLst/>
                        </a:rPr>
                        <a:t>Thesis (2) or (3)</a:t>
                      </a:r>
                    </a:p>
                    <a:p>
                      <a:pPr marL="0" marR="0" lvl="0" indent="0" algn="l" defTabSz="914400" rtl="0" eaLnBrk="1" fontAlgn="b" latinLnBrk="0" hangingPunct="1">
                        <a:lnSpc>
                          <a:spcPct val="100000"/>
                        </a:lnSpc>
                        <a:spcBef>
                          <a:spcPts val="0"/>
                        </a:spcBef>
                        <a:spcAft>
                          <a:spcPts val="0"/>
                        </a:spcAft>
                        <a:buClrTx/>
                        <a:buSzTx/>
                        <a:buFontTx/>
                        <a:buNone/>
                        <a:tabLst/>
                        <a:defRPr/>
                      </a:pPr>
                      <a:r>
                        <a:rPr lang="en-US" sz="1400">
                          <a:effectLst/>
                        </a:rPr>
                        <a:t>Elective 4</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6478612"/>
                  </a:ext>
                </a:extLst>
              </a:tr>
              <a:tr h="285160">
                <a:tc>
                  <a:txBody>
                    <a:bodyPr/>
                    <a:lstStyle/>
                    <a:p>
                      <a:pPr rtl="0" fontAlgn="b"/>
                      <a:r>
                        <a:rPr lang="en-US" sz="1400">
                          <a:effectLst/>
                        </a:rPr>
                        <a:t>Summer 2027</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DANC896/8</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Thesis (2) or (3)</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56720900"/>
                  </a:ext>
                </a:extLst>
              </a:tr>
              <a:tr h="452621">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Thesis Presentation &amp; Oral Defense</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21324732"/>
                  </a:ext>
                </a:extLst>
              </a:tr>
              <a:tr h="277929">
                <a:tc>
                  <a:txBody>
                    <a:bodyPr/>
                    <a:lstStyle/>
                    <a:p>
                      <a:pPr rtl="0" fontAlgn="b"/>
                      <a:r>
                        <a:rPr lang="en-US" sz="1400">
                          <a:effectLst/>
                        </a:rPr>
                        <a:t>December 2027</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effectLst/>
                        </a:rPr>
                        <a:t>Graduation Commencement</a:t>
                      </a: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1280639"/>
                  </a:ext>
                </a:extLst>
              </a:tr>
              <a:tr h="151103">
                <a:tc>
                  <a:txBody>
                    <a:bodyPr/>
                    <a:lstStyle/>
                    <a:p>
                      <a:pPr rtl="0" fontAlgn="b"/>
                      <a:endParaRPr lang="en-US" sz="7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7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700">
                        <a:effectLst/>
                      </a:endParaRPr>
                    </a:p>
                  </a:txBody>
                  <a:tcPr marL="10173" marR="10173" marT="6782" marB="678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44311093"/>
                  </a:ext>
                </a:extLst>
              </a:tr>
            </a:tbl>
          </a:graphicData>
        </a:graphic>
      </p:graphicFrame>
    </p:spTree>
    <p:extLst>
      <p:ext uri="{BB962C8B-B14F-4D97-AF65-F5344CB8AC3E}">
        <p14:creationId xmlns:p14="http://schemas.microsoft.com/office/powerpoint/2010/main" val="175617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CD5C7-001E-04DD-C78E-AF7DEC50350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C20649-F0E4-3972-369E-E38F980AC1BD}"/>
              </a:ext>
            </a:extLst>
          </p:cNvPr>
          <p:cNvSpPr txBox="1"/>
          <p:nvPr/>
        </p:nvSpPr>
        <p:spPr>
          <a:xfrm>
            <a:off x="17202529" y="8967496"/>
            <a:ext cx="1603324" cy="400110"/>
          </a:xfrm>
          <a:prstGeom prst="rect">
            <a:avLst/>
          </a:prstGeom>
          <a:noFill/>
        </p:spPr>
        <p:txBody>
          <a:bodyPr wrap="none" rtlCol="0" anchor="ctr" anchorCtr="0">
            <a:spAutoFit/>
          </a:bodyPr>
          <a:lstStyle/>
          <a:p>
            <a:pPr algn="ctr"/>
            <a:r>
              <a:rPr lang="en-US" sz="2000">
                <a:solidFill>
                  <a:schemeClr val="accent2"/>
                </a:solidFill>
                <a:latin typeface="Lato Light" charset="0"/>
                <a:ea typeface="Lato Light" charset="0"/>
                <a:cs typeface="Lato Light" charset="0"/>
              </a:rPr>
              <a:t>Social Media</a:t>
            </a:r>
          </a:p>
        </p:txBody>
      </p:sp>
      <p:sp>
        <p:nvSpPr>
          <p:cNvPr id="4" name="TextBox 3">
            <a:extLst>
              <a:ext uri="{FF2B5EF4-FFF2-40B4-BE49-F238E27FC236}">
                <a16:creationId xmlns:a16="http://schemas.microsoft.com/office/drawing/2014/main" id="{6B58C023-7E9A-7D2B-DDAC-9A4F43D037D9}"/>
              </a:ext>
            </a:extLst>
          </p:cNvPr>
          <p:cNvSpPr txBox="1"/>
          <p:nvPr/>
        </p:nvSpPr>
        <p:spPr>
          <a:xfrm>
            <a:off x="16560528" y="9449651"/>
            <a:ext cx="2887330" cy="523220"/>
          </a:xfrm>
          <a:prstGeom prst="rect">
            <a:avLst/>
          </a:prstGeom>
          <a:noFill/>
        </p:spPr>
        <p:txBody>
          <a:bodyPr wrap="none" rtlCol="0" anchor="ctr" anchorCtr="0">
            <a:spAutoFit/>
          </a:bodyPr>
          <a:lstStyle/>
          <a:p>
            <a:pPr algn="ctr"/>
            <a:r>
              <a:rPr lang="en-US" sz="2800" b="1">
                <a:solidFill>
                  <a:schemeClr val="tx2"/>
                </a:solidFill>
                <a:latin typeface="Lato" charset="0"/>
                <a:ea typeface="Lato" charset="0"/>
                <a:cs typeface="Lato" charset="0"/>
              </a:rPr>
              <a:t>JOHNY COFFEE</a:t>
            </a:r>
          </a:p>
        </p:txBody>
      </p:sp>
      <p:sp>
        <p:nvSpPr>
          <p:cNvPr id="7" name="Rectangle 6">
            <a:extLst>
              <a:ext uri="{FF2B5EF4-FFF2-40B4-BE49-F238E27FC236}">
                <a16:creationId xmlns:a16="http://schemas.microsoft.com/office/drawing/2014/main" id="{BA9ACA75-3C4F-8D03-66D8-45856C2ACEC2}"/>
              </a:ext>
            </a:extLst>
          </p:cNvPr>
          <p:cNvSpPr/>
          <p:nvPr/>
        </p:nvSpPr>
        <p:spPr>
          <a:xfrm>
            <a:off x="0" y="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ark&#10;&#10;Description automatically generated">
            <a:extLst>
              <a:ext uri="{FF2B5EF4-FFF2-40B4-BE49-F238E27FC236}">
                <a16:creationId xmlns:a16="http://schemas.microsoft.com/office/drawing/2014/main" id="{5419AE97-7B03-238A-A9BC-746E8C152B67}"/>
              </a:ext>
            </a:extLst>
          </p:cNvPr>
          <p:cNvPicPr>
            <a:picLocks noChangeAspect="1"/>
          </p:cNvPicPr>
          <p:nvPr/>
        </p:nvPicPr>
        <p:blipFill>
          <a:blip r:embed="rId4" cstate="screen">
            <a:alphaModFix amt="44000"/>
            <a:extLst>
              <a:ext uri="{28A0092B-C50C-407E-A947-70E740481C1C}">
                <a14:useLocalDpi xmlns:a14="http://schemas.microsoft.com/office/drawing/2010/main"/>
              </a:ext>
            </a:extLst>
          </a:blip>
          <a:stretch>
            <a:fillRect/>
          </a:stretch>
        </p:blipFill>
        <p:spPr>
          <a:xfrm>
            <a:off x="0" y="53829"/>
            <a:ext cx="12192000" cy="6858000"/>
          </a:xfrm>
          <a:prstGeom prst="rect">
            <a:avLst/>
          </a:prstGeom>
        </p:spPr>
      </p:pic>
      <p:sp>
        <p:nvSpPr>
          <p:cNvPr id="10" name="TextBox 9">
            <a:extLst>
              <a:ext uri="{FF2B5EF4-FFF2-40B4-BE49-F238E27FC236}">
                <a16:creationId xmlns:a16="http://schemas.microsoft.com/office/drawing/2014/main" id="{FDA569F2-0972-BCEF-F381-79998C1DB2EB}"/>
              </a:ext>
            </a:extLst>
          </p:cNvPr>
          <p:cNvSpPr txBox="1"/>
          <p:nvPr/>
        </p:nvSpPr>
        <p:spPr>
          <a:xfrm>
            <a:off x="3647383" y="175639"/>
            <a:ext cx="8427242" cy="1214706"/>
          </a:xfrm>
          <a:prstGeom prst="rect">
            <a:avLst/>
          </a:prstGeom>
          <a:noFill/>
        </p:spPr>
        <p:txBody>
          <a:bodyPr wrap="square">
            <a:spAutoFit/>
          </a:bodyPr>
          <a:lstStyle/>
          <a:p>
            <a:pPr algn="ctr"/>
            <a:r>
              <a:rPr lang="en-US" sz="7200" b="1">
                <a:solidFill>
                  <a:schemeClr val="bg1"/>
                </a:solidFill>
                <a:latin typeface="Proxima Nova" panose="02000506030000020004" pitchFamily="2" charset="0"/>
              </a:rPr>
              <a:t>APPLYING TO </a:t>
            </a:r>
            <a:r>
              <a:rPr lang="en-US" sz="7200" b="1">
                <a:solidFill>
                  <a:schemeClr val="accent1"/>
                </a:solidFill>
                <a:latin typeface="Proxima Nova" panose="02000506030000020004" pitchFamily="2" charset="0"/>
              </a:rPr>
              <a:t>TU</a:t>
            </a:r>
          </a:p>
        </p:txBody>
      </p:sp>
      <p:pic>
        <p:nvPicPr>
          <p:cNvPr id="11" name="Graphic 10">
            <a:extLst>
              <a:ext uri="{FF2B5EF4-FFF2-40B4-BE49-F238E27FC236}">
                <a16:creationId xmlns:a16="http://schemas.microsoft.com/office/drawing/2014/main" id="{D7FBEDC6-6B93-1EFD-6034-B00AA05A8D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8526" y="6146157"/>
            <a:ext cx="1910698" cy="536204"/>
          </a:xfrm>
          <a:prstGeom prst="rect">
            <a:avLst/>
          </a:prstGeom>
        </p:spPr>
      </p:pic>
      <p:pic>
        <p:nvPicPr>
          <p:cNvPr id="2" name="Graphic 1">
            <a:extLst>
              <a:ext uri="{FF2B5EF4-FFF2-40B4-BE49-F238E27FC236}">
                <a16:creationId xmlns:a16="http://schemas.microsoft.com/office/drawing/2014/main" id="{81D3A5D8-32BE-1151-800A-BD3D0C46EE86}"/>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410" t="-19679" r="410" b="67078"/>
          <a:stretch/>
        </p:blipFill>
        <p:spPr>
          <a:xfrm>
            <a:off x="0" y="4336027"/>
            <a:ext cx="2397252" cy="2521974"/>
          </a:xfrm>
          <a:prstGeom prst="rect">
            <a:avLst/>
          </a:prstGeom>
        </p:spPr>
      </p:pic>
      <p:pic>
        <p:nvPicPr>
          <p:cNvPr id="6" name="Graphic 5">
            <a:extLst>
              <a:ext uri="{FF2B5EF4-FFF2-40B4-BE49-F238E27FC236}">
                <a16:creationId xmlns:a16="http://schemas.microsoft.com/office/drawing/2014/main" id="{1DC3FA27-CBD9-87C2-E793-20E715339ACC}"/>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12380" t="-10426" r="12380" b="70637"/>
          <a:stretch/>
        </p:blipFill>
        <p:spPr>
          <a:xfrm>
            <a:off x="506573" y="4798144"/>
            <a:ext cx="2588480" cy="2059858"/>
          </a:xfrm>
          <a:prstGeom prst="rect">
            <a:avLst/>
          </a:prstGeom>
        </p:spPr>
      </p:pic>
    </p:spTree>
    <p:extLst>
      <p:ext uri="{BB962C8B-B14F-4D97-AF65-F5344CB8AC3E}">
        <p14:creationId xmlns:p14="http://schemas.microsoft.com/office/powerpoint/2010/main" val="2288064745"/>
      </p:ext>
    </p:extLst>
  </p:cSld>
  <p:clrMapOvr>
    <a:masterClrMapping/>
  </p:clrMapOvr>
</p:sld>
</file>

<file path=ppt/theme/theme1.xml><?xml version="1.0" encoding="utf-8"?>
<a:theme xmlns:a="http://schemas.openxmlformats.org/drawingml/2006/main" name="Office Theme">
  <a:themeElements>
    <a:clrScheme name="Towson">
      <a:dk1>
        <a:srgbClr val="000000"/>
      </a:dk1>
      <a:lt1>
        <a:srgbClr val="FFFFFF"/>
      </a:lt1>
      <a:dk2>
        <a:srgbClr val="44546A"/>
      </a:dk2>
      <a:lt2>
        <a:srgbClr val="DDDDDD"/>
      </a:lt2>
      <a:accent1>
        <a:srgbClr val="FFBB00"/>
      </a:accent1>
      <a:accent2>
        <a:srgbClr val="DDDDDD"/>
      </a:accent2>
      <a:accent3>
        <a:srgbClr val="3C3C3C"/>
      </a:accent3>
      <a:accent4>
        <a:srgbClr val="FFC000"/>
      </a:accent4>
      <a:accent5>
        <a:srgbClr val="CC9900"/>
      </a:accent5>
      <a:accent6>
        <a:srgbClr val="70AD47"/>
      </a:accent6>
      <a:hlink>
        <a:srgbClr val="CC9900"/>
      </a:hlink>
      <a:folHlink>
        <a:srgbClr val="DDDDD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 Charcoal43.potx" id="{1AC52F87-55F4-4A89-9A01-A18AA6F7BA0F}" vid="{D8A7A110-8785-40B1-AE65-C31EDA4792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B3C00623F2EF4D991B5138D51C02FC" ma:contentTypeVersion="14" ma:contentTypeDescription="Create a new document." ma:contentTypeScope="" ma:versionID="3a6a456ef645ec85e87dc1a3042a6446">
  <xsd:schema xmlns:xsd="http://www.w3.org/2001/XMLSchema" xmlns:xs="http://www.w3.org/2001/XMLSchema" xmlns:p="http://schemas.microsoft.com/office/2006/metadata/properties" xmlns:ns2="26ff0b8c-e666-4a82-a4bf-8017dbd14002" xmlns:ns3="baa60285-3ad3-48e6-9790-009938629878" targetNamespace="http://schemas.microsoft.com/office/2006/metadata/properties" ma:root="true" ma:fieldsID="3465eb14fc08496437f27d251ac8b7cb" ns2:_="" ns3:_="">
    <xsd:import namespace="26ff0b8c-e666-4a82-a4bf-8017dbd14002"/>
    <xsd:import namespace="baa60285-3ad3-48e6-9790-0099386298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f0b8c-e666-4a82-a4bf-8017dbd14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07bb-fd7d-413e-8714-e6af48a4850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a60285-3ad3-48e6-9790-0099386298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b9b021a-25ca-4911-abaa-b38a6e507a1a}" ma:internalName="TaxCatchAll" ma:showField="CatchAllData" ma:web="baa60285-3ad3-48e6-9790-0099386298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a60285-3ad3-48e6-9790-009938629878" xsi:nil="true"/>
    <lcf76f155ced4ddcb4097134ff3c332f xmlns="26ff0b8c-e666-4a82-a4bf-8017dbd14002">
      <Terms xmlns="http://schemas.microsoft.com/office/infopath/2007/PartnerControls"/>
    </lcf76f155ced4ddcb4097134ff3c332f>
    <SharedWithUsers xmlns="baa60285-3ad3-48e6-9790-009938629878">
      <UserInfo>
        <DisplayName>Cuppari, Vanessa</DisplayName>
        <AccountId>496</AccountId>
        <AccountType/>
      </UserInfo>
      <UserInfo>
        <DisplayName>Sundermann-Zinger, Stephanie</DisplayName>
        <AccountId>326</AccountId>
        <AccountType/>
      </UserInfo>
      <UserInfo>
        <DisplayName>McCormick, Clifford T.</DisplayName>
        <AccountId>60</AccountId>
        <AccountType/>
      </UserInfo>
      <UserInfo>
        <DisplayName>Beidleman, Coverley</DisplayName>
        <AccountId>31</AccountId>
        <AccountType/>
      </UserInfo>
      <UserInfo>
        <DisplayName>Brown, Sarah</DisplayName>
        <AccountId>56</AccountId>
        <AccountType/>
      </UserInfo>
      <UserInfo>
        <DisplayName>Hopkins, Suzannah R.</DisplayName>
        <AccountId>1387</AccountId>
        <AccountType/>
      </UserInfo>
      <UserInfo>
        <DisplayName>Allen, Edwin C.</DisplayName>
        <AccountId>1367</AccountId>
        <AccountType/>
      </UserInfo>
    </SharedWithUsers>
  </documentManagement>
</p:properties>
</file>

<file path=customXml/itemProps1.xml><?xml version="1.0" encoding="utf-8"?>
<ds:datastoreItem xmlns:ds="http://schemas.openxmlformats.org/officeDocument/2006/customXml" ds:itemID="{9F1CEA56-C525-4DF8-B6B6-DACE1722856F}">
  <ds:schemaRefs>
    <ds:schemaRef ds:uri="26ff0b8c-e666-4a82-a4bf-8017dbd14002"/>
    <ds:schemaRef ds:uri="baa60285-3ad3-48e6-9790-0099386298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4D1E5E-ABFA-4737-8561-8E9F18E64E32}">
  <ds:schemaRefs>
    <ds:schemaRef ds:uri="http://schemas.microsoft.com/sharepoint/v3/contenttype/forms"/>
  </ds:schemaRefs>
</ds:datastoreItem>
</file>

<file path=customXml/itemProps3.xml><?xml version="1.0" encoding="utf-8"?>
<ds:datastoreItem xmlns:ds="http://schemas.openxmlformats.org/officeDocument/2006/customXml" ds:itemID="{984C0A5B-5341-4D73-8A17-C6123A3D87D8}">
  <ds:schemaRefs>
    <ds:schemaRef ds:uri="26ff0b8c-e666-4a82-a4bf-8017dbd14002"/>
    <ds:schemaRef ds:uri="baa60285-3ad3-48e6-9790-0099386298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1202</Words>
  <Application>Microsoft Office PowerPoint</Application>
  <PresentationFormat>Widescreen</PresentationFormat>
  <Paragraphs>266</Paragraphs>
  <Slides>21</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Arial,Sans-Serif</vt:lpstr>
      <vt:lpstr>Calibri</vt:lpstr>
      <vt:lpstr>Kandal Book</vt:lpstr>
      <vt:lpstr>Lato</vt:lpstr>
      <vt:lpstr>Lato Light</vt:lpstr>
      <vt:lpstr>Proxima Nova</vt:lpstr>
      <vt:lpstr>Proxima Nova Extrabold</vt:lpstr>
      <vt:lpstr>Proxima Nova Light</vt:lpstr>
      <vt:lpstr>Proxima Nova Medium</vt:lpstr>
      <vt:lpstr>proxima-nova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USM Regents!</dc:title>
  <dc:creator>Pallansch, Rick S.</dc:creator>
  <cp:lastModifiedBy>Cole, Reginald</cp:lastModifiedBy>
  <cp:revision>2</cp:revision>
  <dcterms:created xsi:type="dcterms:W3CDTF">2022-04-06T13:32:43Z</dcterms:created>
  <dcterms:modified xsi:type="dcterms:W3CDTF">2025-10-20T18:21:53Z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0x0101001AB3C00623F2EF4D991B5138D51C02FC</vt:lpwstr>
  </property>
  <property fmtid="{D5CDD505-2E9C-101B-9397-08002B2CF9AE}" pid="3" name="MediaServiceImageTags">
    <vt:lpwstr/>
  </property>
</Properties>
</file>