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257" r:id="rId3"/>
    <p:sldId id="273" r:id="rId4"/>
    <p:sldId id="261" r:id="rId5"/>
    <p:sldId id="262" r:id="rId6"/>
    <p:sldId id="293" r:id="rId7"/>
    <p:sldId id="290" r:id="rId8"/>
    <p:sldId id="294" r:id="rId9"/>
    <p:sldId id="268" r:id="rId10"/>
    <p:sldId id="295" r:id="rId11"/>
    <p:sldId id="296" r:id="rId12"/>
    <p:sldId id="260" r:id="rId13"/>
    <p:sldId id="274" r:id="rId14"/>
    <p:sldId id="291" r:id="rId15"/>
    <p:sldId id="270" r:id="rId16"/>
    <p:sldId id="269" r:id="rId17"/>
    <p:sldId id="288" r:id="rId18"/>
    <p:sldId id="271" r:id="rId19"/>
    <p:sldId id="272" r:id="rId20"/>
    <p:sldId id="289" r:id="rId21"/>
    <p:sldId id="275" r:id="rId22"/>
    <p:sldId id="276" r:id="rId23"/>
    <p:sldId id="277" r:id="rId24"/>
    <p:sldId id="278" r:id="rId25"/>
    <p:sldId id="279" r:id="rId26"/>
    <p:sldId id="284" r:id="rId27"/>
    <p:sldId id="286" r:id="rId28"/>
  </p:sldIdLst>
  <p:sldSz cx="9144000" cy="6858000" type="screen4x3"/>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1" autoAdjust="0"/>
    <p:restoredTop sz="94660"/>
  </p:normalViewPr>
  <p:slideViewPr>
    <p:cSldViewPr showGuides="1">
      <p:cViewPr varScale="1">
        <p:scale>
          <a:sx n="105" d="100"/>
          <a:sy n="105" d="100"/>
        </p:scale>
        <p:origin x="1068" y="10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stapleton\Dropbox\Climate%20Literacy_Spring%202015\Its%20a%20Gassy%20World%20activity%20information\Mock%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Affect of temperature on CO</a:t>
            </a:r>
            <a:r>
              <a:rPr lang="en-US" baseline="-25000"/>
              <a:t>2</a:t>
            </a:r>
            <a:r>
              <a:rPr lang="en-US" baseline="0"/>
              <a:t> retention</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1">
                <a:lumMod val="95000"/>
              </a:schemeClr>
            </a:solidFill>
            <a:ln>
              <a:noFill/>
            </a:ln>
            <a:effectLst/>
          </c:spPr>
          <c:invertIfNegative val="0"/>
          <c:cat>
            <c:strRef>
              <c:f>Sheet1!$A$8:$B$8</c:f>
              <c:strCache>
                <c:ptCount val="2"/>
                <c:pt idx="0">
                  <c:v>Hot </c:v>
                </c:pt>
                <c:pt idx="1">
                  <c:v>Cold</c:v>
                </c:pt>
              </c:strCache>
            </c:strRef>
          </c:cat>
          <c:val>
            <c:numRef>
              <c:f>Sheet1!$A$9:$B$9</c:f>
              <c:numCache>
                <c:formatCode>General</c:formatCode>
                <c:ptCount val="2"/>
                <c:pt idx="0">
                  <c:v>2.02</c:v>
                </c:pt>
                <c:pt idx="1">
                  <c:v>1.34</c:v>
                </c:pt>
              </c:numCache>
            </c:numRef>
          </c:val>
          <c:extLst>
            <c:ext xmlns:c16="http://schemas.microsoft.com/office/drawing/2014/chart" uri="{C3380CC4-5D6E-409C-BE32-E72D297353CC}">
              <c16:uniqueId val="{00000000-8AD2-4006-80D2-CBA32B6B854D}"/>
            </c:ext>
          </c:extLst>
        </c:ser>
        <c:dLbls>
          <c:showLegendKey val="0"/>
          <c:showVal val="0"/>
          <c:showCatName val="0"/>
          <c:showSerName val="0"/>
          <c:showPercent val="0"/>
          <c:showBubbleSize val="0"/>
        </c:dLbls>
        <c:gapWidth val="219"/>
        <c:overlap val="-27"/>
        <c:axId val="212925480"/>
        <c:axId val="212925872"/>
      </c:barChart>
      <c:catAx>
        <c:axId val="21292548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Water Temperature</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925872"/>
        <c:crosses val="autoZero"/>
        <c:auto val="1"/>
        <c:lblAlgn val="ctr"/>
        <c:lblOffset val="100"/>
        <c:noMultiLvlLbl val="0"/>
      </c:catAx>
      <c:valAx>
        <c:axId val="21292587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Size of balloon (inches)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925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BB7269-6553-4261-A804-7E3DE097D30E}" type="datetimeFigureOut">
              <a:rPr lang="en-US" smtClean="0"/>
              <a:t>8/1/2018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2E65A-C96D-4ACF-B099-5449DA915B05}" type="slidenum">
              <a:rPr lang="en-US" smtClean="0"/>
              <a:t>‹#›</a:t>
            </a:fld>
            <a:endParaRPr lang="en-US"/>
          </a:p>
        </p:txBody>
      </p:sp>
    </p:spTree>
    <p:extLst>
      <p:ext uri="{BB962C8B-B14F-4D97-AF65-F5344CB8AC3E}">
        <p14:creationId xmlns:p14="http://schemas.microsoft.com/office/powerpoint/2010/main" val="3760335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Limit some</a:t>
            </a:r>
            <a:r>
              <a:rPr lang="en-US" baseline="0" dirty="0" smtClean="0"/>
              <a:t> time here or encourage 2-4 comments to get the students thinking about the topic.  Summarize their responses on a white board or poster so they can refer to them later – see next slide.</a:t>
            </a:r>
            <a:endParaRPr lang="en-US" dirty="0"/>
          </a:p>
        </p:txBody>
      </p:sp>
      <p:sp>
        <p:nvSpPr>
          <p:cNvPr id="4" name="Slide Number Placeholder 3"/>
          <p:cNvSpPr>
            <a:spLocks noGrp="1"/>
          </p:cNvSpPr>
          <p:nvPr>
            <p:ph type="sldNum" sz="quarter" idx="10"/>
          </p:nvPr>
        </p:nvSpPr>
        <p:spPr/>
        <p:txBody>
          <a:bodyPr/>
          <a:lstStyle/>
          <a:p>
            <a:fld id="{6322E65A-C96D-4ACF-B099-5449DA915B05}" type="slidenum">
              <a:rPr lang="en-US" smtClean="0"/>
              <a:t>2</a:t>
            </a:fld>
            <a:endParaRPr lang="en-US"/>
          </a:p>
        </p:txBody>
      </p:sp>
    </p:spTree>
    <p:extLst>
      <p:ext uri="{BB962C8B-B14F-4D97-AF65-F5344CB8AC3E}">
        <p14:creationId xmlns:p14="http://schemas.microsoft.com/office/powerpoint/2010/main" val="2320115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take a minute</a:t>
            </a:r>
            <a:r>
              <a:rPr lang="en-US" baseline="0" dirty="0" smtClean="0"/>
              <a:t> for the students to add to their KLEW charts.</a:t>
            </a:r>
            <a:endParaRPr lang="en-US" dirty="0"/>
          </a:p>
        </p:txBody>
      </p:sp>
      <p:sp>
        <p:nvSpPr>
          <p:cNvPr id="4" name="Slide Number Placeholder 3"/>
          <p:cNvSpPr>
            <a:spLocks noGrp="1"/>
          </p:cNvSpPr>
          <p:nvPr>
            <p:ph type="sldNum" sz="quarter" idx="10"/>
          </p:nvPr>
        </p:nvSpPr>
        <p:spPr/>
        <p:txBody>
          <a:bodyPr/>
          <a:lstStyle/>
          <a:p>
            <a:fld id="{6322E65A-C96D-4ACF-B099-5449DA915B05}" type="slidenum">
              <a:rPr lang="en-US" smtClean="0"/>
              <a:t>13</a:t>
            </a:fld>
            <a:endParaRPr lang="en-US"/>
          </a:p>
        </p:txBody>
      </p:sp>
    </p:spTree>
    <p:extLst>
      <p:ext uri="{BB962C8B-B14F-4D97-AF65-F5344CB8AC3E}">
        <p14:creationId xmlns:p14="http://schemas.microsoft.com/office/powerpoint/2010/main" val="1308825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FC7C06-8FED-487D-AB25-F69FC55169FB}" type="slidenum">
              <a:rPr lang="en-US" smtClean="0"/>
              <a:pPr/>
              <a:t>15</a:t>
            </a:fld>
            <a:endParaRPr lang="en-US"/>
          </a:p>
        </p:txBody>
      </p:sp>
    </p:spTree>
    <p:extLst>
      <p:ext uri="{BB962C8B-B14F-4D97-AF65-F5344CB8AC3E}">
        <p14:creationId xmlns:p14="http://schemas.microsoft.com/office/powerpoint/2010/main" val="547522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Give</a:t>
            </a:r>
            <a:r>
              <a:rPr lang="en-US" baseline="0" dirty="0" smtClean="0"/>
              <a:t> students a few minutes to think about this question, brainstorm ideas.  </a:t>
            </a:r>
            <a:endParaRPr lang="en-US" dirty="0"/>
          </a:p>
        </p:txBody>
      </p:sp>
      <p:sp>
        <p:nvSpPr>
          <p:cNvPr id="4" name="Slide Number Placeholder 3"/>
          <p:cNvSpPr>
            <a:spLocks noGrp="1"/>
          </p:cNvSpPr>
          <p:nvPr>
            <p:ph type="sldNum" sz="quarter" idx="10"/>
          </p:nvPr>
        </p:nvSpPr>
        <p:spPr/>
        <p:txBody>
          <a:bodyPr/>
          <a:lstStyle/>
          <a:p>
            <a:fld id="{6322E65A-C96D-4ACF-B099-5449DA915B05}" type="slidenum">
              <a:rPr lang="en-US" smtClean="0"/>
              <a:t>16</a:t>
            </a:fld>
            <a:endParaRPr lang="en-US"/>
          </a:p>
        </p:txBody>
      </p:sp>
    </p:spTree>
    <p:extLst>
      <p:ext uri="{BB962C8B-B14F-4D97-AF65-F5344CB8AC3E}">
        <p14:creationId xmlns:p14="http://schemas.microsoft.com/office/powerpoint/2010/main" val="1321156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2FC7C06-8FED-487D-AB25-F69FC55169FB}" type="slidenum">
              <a:rPr lang="en-US" smtClean="0"/>
              <a:pPr/>
              <a:t>18</a:t>
            </a:fld>
            <a:endParaRPr lang="en-US"/>
          </a:p>
        </p:txBody>
      </p:sp>
    </p:spTree>
    <p:extLst>
      <p:ext uri="{BB962C8B-B14F-4D97-AF65-F5344CB8AC3E}">
        <p14:creationId xmlns:p14="http://schemas.microsoft.com/office/powerpoint/2010/main" val="762655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defRPr>
            </a:lvl1pPr>
            <a:lvl2pPr marL="742950" indent="-285750" defTabSz="930275">
              <a:defRPr>
                <a:solidFill>
                  <a:schemeClr val="tx1"/>
                </a:solidFill>
                <a:latin typeface="Arial" panose="020B0604020202020204" pitchFamily="34" charset="0"/>
              </a:defRPr>
            </a:lvl2pPr>
            <a:lvl3pPr marL="1143000" indent="-228600" defTabSz="930275">
              <a:defRPr>
                <a:solidFill>
                  <a:schemeClr val="tx1"/>
                </a:solidFill>
                <a:latin typeface="Arial" panose="020B0604020202020204" pitchFamily="34" charset="0"/>
              </a:defRPr>
            </a:lvl3pPr>
            <a:lvl4pPr marL="1600200" indent="-228600" defTabSz="930275">
              <a:defRPr>
                <a:solidFill>
                  <a:schemeClr val="tx1"/>
                </a:solidFill>
                <a:latin typeface="Arial" panose="020B0604020202020204" pitchFamily="34" charset="0"/>
              </a:defRPr>
            </a:lvl4pPr>
            <a:lvl5pPr marL="2057400" indent="-228600" defTabSz="930275">
              <a:defRPr>
                <a:solidFill>
                  <a:schemeClr val="tx1"/>
                </a:solidFill>
                <a:latin typeface="Arial" panose="020B0604020202020204" pitchFamily="34" charset="0"/>
              </a:defRPr>
            </a:lvl5pPr>
            <a:lvl6pPr marL="2514600" indent="-228600" defTabSz="930275" eaLnBrk="0" fontAlgn="base" hangingPunct="0">
              <a:spcBef>
                <a:spcPct val="0"/>
              </a:spcBef>
              <a:spcAft>
                <a:spcPct val="0"/>
              </a:spcAft>
              <a:defRPr>
                <a:solidFill>
                  <a:schemeClr val="tx1"/>
                </a:solidFill>
                <a:latin typeface="Arial" panose="020B0604020202020204" pitchFamily="34" charset="0"/>
              </a:defRPr>
            </a:lvl6pPr>
            <a:lvl7pPr marL="2971800" indent="-228600" defTabSz="930275" eaLnBrk="0" fontAlgn="base" hangingPunct="0">
              <a:spcBef>
                <a:spcPct val="0"/>
              </a:spcBef>
              <a:spcAft>
                <a:spcPct val="0"/>
              </a:spcAft>
              <a:defRPr>
                <a:solidFill>
                  <a:schemeClr val="tx1"/>
                </a:solidFill>
                <a:latin typeface="Arial" panose="020B0604020202020204" pitchFamily="34" charset="0"/>
              </a:defRPr>
            </a:lvl7pPr>
            <a:lvl8pPr marL="3429000" indent="-228600" defTabSz="930275" eaLnBrk="0" fontAlgn="base" hangingPunct="0">
              <a:spcBef>
                <a:spcPct val="0"/>
              </a:spcBef>
              <a:spcAft>
                <a:spcPct val="0"/>
              </a:spcAft>
              <a:defRPr>
                <a:solidFill>
                  <a:schemeClr val="tx1"/>
                </a:solidFill>
                <a:latin typeface="Arial" panose="020B0604020202020204" pitchFamily="34" charset="0"/>
              </a:defRPr>
            </a:lvl8pPr>
            <a:lvl9pPr marL="3886200" indent="-228600" defTabSz="930275" eaLnBrk="0" fontAlgn="base" hangingPunct="0">
              <a:spcBef>
                <a:spcPct val="0"/>
              </a:spcBef>
              <a:spcAft>
                <a:spcPct val="0"/>
              </a:spcAft>
              <a:defRPr>
                <a:solidFill>
                  <a:schemeClr val="tx1"/>
                </a:solidFill>
                <a:latin typeface="Arial" panose="020B0604020202020204" pitchFamily="34" charset="0"/>
              </a:defRPr>
            </a:lvl9pPr>
          </a:lstStyle>
          <a:p>
            <a:fld id="{1243729E-3567-488C-9A6C-AC0D0942E111}" type="slidenum">
              <a:rPr lang="en-US" altLang="en-US" smtClean="0"/>
              <a:pPr/>
              <a:t>21</a:t>
            </a:fld>
            <a:endParaRPr lang="en-US" alt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latin typeface="Arial" panose="020B0604020202020204" pitchFamily="34" charset="0"/>
              </a:rPr>
              <a:t>Remind students of safety rules before going into the lab – explain each lab rule and take any questions before escorting class to SciTech lab (i.e. tell students to ask questions if they are unsure of directions, that they are not allowed to roam through the halls, that they must not take food/beverages into the lab and all gum must be spit out, that cell phones have to be turned off or on vibrate and can not be used, etc.).</a:t>
            </a:r>
          </a:p>
          <a:p>
            <a:pPr eaLnBrk="1" hangingPunct="1"/>
            <a:r>
              <a:rPr lang="en-US" altLang="en-US" smtClean="0">
                <a:latin typeface="Arial" panose="020B0604020202020204" pitchFamily="34" charset="0"/>
              </a:rPr>
              <a:t>Let them know that these rules are also posted in the SciTech lab (for their reference).</a:t>
            </a:r>
          </a:p>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344229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Summarize the</a:t>
            </a:r>
            <a:r>
              <a:rPr lang="en-US" baseline="0" dirty="0" smtClean="0"/>
              <a:t> student responses to what they KNOW and QUESTIONS here. </a:t>
            </a:r>
            <a:endParaRPr lang="en-US" dirty="0"/>
          </a:p>
        </p:txBody>
      </p:sp>
      <p:sp>
        <p:nvSpPr>
          <p:cNvPr id="4" name="Slide Number Placeholder 3"/>
          <p:cNvSpPr>
            <a:spLocks noGrp="1"/>
          </p:cNvSpPr>
          <p:nvPr>
            <p:ph type="sldNum" sz="quarter" idx="10"/>
          </p:nvPr>
        </p:nvSpPr>
        <p:spPr/>
        <p:txBody>
          <a:bodyPr/>
          <a:lstStyle/>
          <a:p>
            <a:fld id="{6322E65A-C96D-4ACF-B099-5449DA915B05}" type="slidenum">
              <a:rPr lang="en-US" smtClean="0"/>
              <a:t>3</a:t>
            </a:fld>
            <a:endParaRPr lang="en-US"/>
          </a:p>
        </p:txBody>
      </p:sp>
    </p:spTree>
    <p:extLst>
      <p:ext uri="{BB962C8B-B14F-4D97-AF65-F5344CB8AC3E}">
        <p14:creationId xmlns:p14="http://schemas.microsoft.com/office/powerpoint/2010/main" val="3703391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this demonstration to help students practice observation, predictions, and inference.  Have them capture their observations and predictions on a white board.  Divide the white board in half and mark “observations” on one half and “predictions” on the other half.  After opening the bottle, then flip to next slide</a:t>
            </a:r>
            <a:endParaRPr lang="en-US" dirty="0"/>
          </a:p>
        </p:txBody>
      </p:sp>
      <p:sp>
        <p:nvSpPr>
          <p:cNvPr id="4" name="Slide Number Placeholder 3"/>
          <p:cNvSpPr>
            <a:spLocks noGrp="1"/>
          </p:cNvSpPr>
          <p:nvPr>
            <p:ph type="sldNum" sz="quarter" idx="10"/>
          </p:nvPr>
        </p:nvSpPr>
        <p:spPr/>
        <p:txBody>
          <a:bodyPr/>
          <a:lstStyle/>
          <a:p>
            <a:fld id="{6322E65A-C96D-4ACF-B099-5449DA915B05}" type="slidenum">
              <a:rPr lang="en-US" smtClean="0"/>
              <a:t>4</a:t>
            </a:fld>
            <a:endParaRPr lang="en-US"/>
          </a:p>
        </p:txBody>
      </p:sp>
    </p:spTree>
    <p:extLst>
      <p:ext uri="{BB962C8B-B14F-4D97-AF65-F5344CB8AC3E}">
        <p14:creationId xmlns:p14="http://schemas.microsoft.com/office/powerpoint/2010/main" val="47068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a:t>
            </a:r>
            <a:r>
              <a:rPr lang="en-US" baseline="0" dirty="0" smtClean="0"/>
              <a:t> demo, use this slide to discuss states of matter (gas is the CO</a:t>
            </a:r>
            <a:r>
              <a:rPr lang="en-US" baseline="-25000" dirty="0" smtClean="0"/>
              <a:t>2 </a:t>
            </a:r>
            <a:r>
              <a:rPr lang="en-US" baseline="0" dirty="0" smtClean="0"/>
              <a:t>escaping; liquid water; solid ice – not pictured) and that CO</a:t>
            </a:r>
            <a:r>
              <a:rPr lang="en-US" baseline="-25000" dirty="0" smtClean="0"/>
              <a:t>2 </a:t>
            </a:r>
            <a:r>
              <a:rPr lang="en-US" baseline="0" dirty="0" smtClean="0"/>
              <a:t> can dissolve as a gas into the liquid.  Ask students, “So…..can water absorb and hold CO</a:t>
            </a:r>
            <a:r>
              <a:rPr lang="en-US" baseline="-25000" dirty="0" smtClean="0"/>
              <a:t>2 </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322E65A-C96D-4ACF-B099-5449DA915B05}" type="slidenum">
              <a:rPr lang="en-US" smtClean="0"/>
              <a:t>5</a:t>
            </a:fld>
            <a:endParaRPr lang="en-US"/>
          </a:p>
        </p:txBody>
      </p:sp>
    </p:spTree>
    <p:extLst>
      <p:ext uri="{BB962C8B-B14F-4D97-AF65-F5344CB8AC3E}">
        <p14:creationId xmlns:p14="http://schemas.microsoft.com/office/powerpoint/2010/main" val="1208842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Summarize the</a:t>
            </a:r>
            <a:r>
              <a:rPr lang="en-US" baseline="0" dirty="0" smtClean="0"/>
              <a:t> student responses to what they KNOW and QUESTIONS here. </a:t>
            </a:r>
            <a:endParaRPr lang="en-US" dirty="0"/>
          </a:p>
        </p:txBody>
      </p:sp>
      <p:sp>
        <p:nvSpPr>
          <p:cNvPr id="4" name="Slide Number Placeholder 3"/>
          <p:cNvSpPr>
            <a:spLocks noGrp="1"/>
          </p:cNvSpPr>
          <p:nvPr>
            <p:ph type="sldNum" sz="quarter" idx="10"/>
          </p:nvPr>
        </p:nvSpPr>
        <p:spPr/>
        <p:txBody>
          <a:bodyPr/>
          <a:lstStyle/>
          <a:p>
            <a:fld id="{6322E65A-C96D-4ACF-B099-5449DA915B05}" type="slidenum">
              <a:rPr lang="en-US" smtClean="0"/>
              <a:t>6</a:t>
            </a:fld>
            <a:endParaRPr lang="en-US"/>
          </a:p>
        </p:txBody>
      </p:sp>
    </p:spTree>
    <p:extLst>
      <p:ext uri="{BB962C8B-B14F-4D97-AF65-F5344CB8AC3E}">
        <p14:creationId xmlns:p14="http://schemas.microsoft.com/office/powerpoint/2010/main" val="2912806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min video:</a:t>
            </a:r>
            <a:r>
              <a:rPr lang="en-US" baseline="0" dirty="0" smtClean="0"/>
              <a:t>  </a:t>
            </a:r>
            <a:r>
              <a:rPr lang="en-US" dirty="0" smtClean="0"/>
              <a:t>Reference student notes from</a:t>
            </a:r>
            <a:r>
              <a:rPr lang="en-US" baseline="0" dirty="0" smtClean="0"/>
              <a:t> the KLEW chart in the beginning of the lesson.  Even in the beginning, students usually make the connection between CO2, greenhouse gas, and warming temperatures.  Don’t confirm this yet, but raise the point and tell them we’re going to watch a scientific test of this connection.  This video is also a great way to start making the connections between fair tests, controls, and designing investigations – which they’ll be doing later in this lab!</a:t>
            </a:r>
            <a:endParaRPr lang="en-US" dirty="0"/>
          </a:p>
        </p:txBody>
      </p:sp>
      <p:sp>
        <p:nvSpPr>
          <p:cNvPr id="4" name="Slide Number Placeholder 3"/>
          <p:cNvSpPr>
            <a:spLocks noGrp="1"/>
          </p:cNvSpPr>
          <p:nvPr>
            <p:ph type="sldNum" sz="quarter" idx="10"/>
          </p:nvPr>
        </p:nvSpPr>
        <p:spPr/>
        <p:txBody>
          <a:bodyPr/>
          <a:lstStyle/>
          <a:p>
            <a:fld id="{6322E65A-C96D-4ACF-B099-5449DA915B05}" type="slidenum">
              <a:rPr lang="en-US" smtClean="0"/>
              <a:t>7</a:t>
            </a:fld>
            <a:endParaRPr lang="en-US"/>
          </a:p>
        </p:txBody>
      </p:sp>
    </p:spTree>
    <p:extLst>
      <p:ext uri="{BB962C8B-B14F-4D97-AF65-F5344CB8AC3E}">
        <p14:creationId xmlns:p14="http://schemas.microsoft.com/office/powerpoint/2010/main" val="558380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know that CO2 retains heat, we can explore the question of if we’ve been able to measure Earth’s temperatures over time.  Is the Earth warming?  If so, is it warming evenly?  Show this video several times, and make sure the students note that meaning of the colors, and that the temperature increases are happening over both oceans and continents.  Allow students a few minutes to record new information in their KLEW charts.</a:t>
            </a:r>
            <a:endParaRPr lang="en-US" dirty="0"/>
          </a:p>
        </p:txBody>
      </p:sp>
      <p:sp>
        <p:nvSpPr>
          <p:cNvPr id="4" name="Slide Number Placeholder 3"/>
          <p:cNvSpPr>
            <a:spLocks noGrp="1"/>
          </p:cNvSpPr>
          <p:nvPr>
            <p:ph type="sldNum" sz="quarter" idx="10"/>
          </p:nvPr>
        </p:nvSpPr>
        <p:spPr/>
        <p:txBody>
          <a:bodyPr/>
          <a:lstStyle/>
          <a:p>
            <a:fld id="{6322E65A-C96D-4ACF-B099-5449DA915B05}" type="slidenum">
              <a:rPr lang="en-US" smtClean="0"/>
              <a:t>9</a:t>
            </a:fld>
            <a:endParaRPr lang="en-US"/>
          </a:p>
        </p:txBody>
      </p:sp>
    </p:spTree>
    <p:extLst>
      <p:ext uri="{BB962C8B-B14F-4D97-AF65-F5344CB8AC3E}">
        <p14:creationId xmlns:p14="http://schemas.microsoft.com/office/powerpoint/2010/main" val="2682243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Summarize the</a:t>
            </a:r>
            <a:r>
              <a:rPr lang="en-US" baseline="0" dirty="0" smtClean="0"/>
              <a:t> student responses to what they KNOW and QUESTIONS here. </a:t>
            </a:r>
            <a:endParaRPr lang="en-US" dirty="0"/>
          </a:p>
        </p:txBody>
      </p:sp>
      <p:sp>
        <p:nvSpPr>
          <p:cNvPr id="4" name="Slide Number Placeholder 3"/>
          <p:cNvSpPr>
            <a:spLocks noGrp="1"/>
          </p:cNvSpPr>
          <p:nvPr>
            <p:ph type="sldNum" sz="quarter" idx="10"/>
          </p:nvPr>
        </p:nvSpPr>
        <p:spPr/>
        <p:txBody>
          <a:bodyPr/>
          <a:lstStyle/>
          <a:p>
            <a:fld id="{6322E65A-C96D-4ACF-B099-5449DA915B05}" type="slidenum">
              <a:rPr lang="en-US" smtClean="0"/>
              <a:t>10</a:t>
            </a:fld>
            <a:endParaRPr lang="en-US"/>
          </a:p>
        </p:txBody>
      </p:sp>
    </p:spTree>
    <p:extLst>
      <p:ext uri="{BB962C8B-B14F-4D97-AF65-F5344CB8AC3E}">
        <p14:creationId xmlns:p14="http://schemas.microsoft.com/office/powerpoint/2010/main" val="776231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 your scavenger hunts….</a:t>
            </a:r>
            <a:endParaRPr lang="en-US" dirty="0"/>
          </a:p>
        </p:txBody>
      </p:sp>
      <p:sp>
        <p:nvSpPr>
          <p:cNvPr id="4" name="Slide Number Placeholder 3"/>
          <p:cNvSpPr>
            <a:spLocks noGrp="1"/>
          </p:cNvSpPr>
          <p:nvPr>
            <p:ph type="sldNum" sz="quarter" idx="10"/>
          </p:nvPr>
        </p:nvSpPr>
        <p:spPr/>
        <p:txBody>
          <a:bodyPr/>
          <a:lstStyle/>
          <a:p>
            <a:fld id="{6322E65A-C96D-4ACF-B099-5449DA915B05}" type="slidenum">
              <a:rPr lang="en-US" smtClean="0"/>
              <a:t>12</a:t>
            </a:fld>
            <a:endParaRPr lang="en-US"/>
          </a:p>
        </p:txBody>
      </p:sp>
    </p:spTree>
    <p:extLst>
      <p:ext uri="{BB962C8B-B14F-4D97-AF65-F5344CB8AC3E}">
        <p14:creationId xmlns:p14="http://schemas.microsoft.com/office/powerpoint/2010/main" val="92884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7147ED77-F664-4429-8E49-3241E2438AA7}" type="datetimeFigureOut">
              <a:rPr lang="en-US" smtClean="0"/>
              <a:t>8/1/2018</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10A7C653-037F-4B2F-91BE-2B40F039428B}"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47ED77-F664-4429-8E49-3241E2438AA7}"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C653-037F-4B2F-91BE-2B40F039428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47ED77-F664-4429-8E49-3241E2438AA7}"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C653-037F-4B2F-91BE-2B40F039428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147ED77-F664-4429-8E49-3241E2438AA7}"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A7C653-037F-4B2F-91BE-2B40F039428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147ED77-F664-4429-8E49-3241E2438AA7}" type="datetimeFigureOut">
              <a:rPr lang="en-US" smtClean="0"/>
              <a:t>8/1/2018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10A7C653-037F-4B2F-91BE-2B40F039428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147ED77-F664-4429-8E49-3241E2438AA7}"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7C653-037F-4B2F-91BE-2B40F039428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147ED77-F664-4429-8E49-3241E2438AA7}" type="datetimeFigureOut">
              <a:rPr lang="en-US" smtClean="0"/>
              <a:t>8/1/2018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A7C653-037F-4B2F-91BE-2B40F039428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147ED77-F664-4429-8E49-3241E2438AA7}" type="datetimeFigureOut">
              <a:rPr lang="en-US" smtClean="0"/>
              <a:t>8/1/2018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A7C653-037F-4B2F-91BE-2B40F039428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47ED77-F664-4429-8E49-3241E2438AA7}" type="datetimeFigureOut">
              <a:rPr lang="en-US" smtClean="0"/>
              <a:t>8/1/2018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A7C653-037F-4B2F-91BE-2B40F039428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147ED77-F664-4429-8E49-3241E2438AA7}"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7C653-037F-4B2F-91BE-2B40F039428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147ED77-F664-4429-8E49-3241E2438AA7}" type="datetimeFigureOut">
              <a:rPr lang="en-US" smtClean="0"/>
              <a:t>8/1/2018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A7C653-037F-4B2F-91BE-2B40F039428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7147ED77-F664-4429-8E49-3241E2438AA7}" type="datetimeFigureOut">
              <a:rPr lang="en-US" smtClean="0"/>
              <a:t>8/1/2018</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0A7C653-037F-4B2F-91BE-2B40F039428B}"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climatekids.nasa.gov/climate-change-evidence/"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7.jp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hyperlink" Target="http://www.freepik.com/free-icon/numbered-list_697193.htm"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ES3IiT-E7ScKBM&amp;tbnid=hsLNtt5fdYDhqM:&amp;ved=0CAUQjRw&amp;url=http://all-free-download.com/free-vector/writing-paper.html&amp;ei=ibOwUuTlE43gsASJuoKQDQ&amp;bvm=bv.57967247,d.eW0&amp;psig=AFQjCNH6jSVeVMvdG5HPx8-mcIUetenCBA&amp;ust=1387398394963757" TargetMode="External"/><Relationship Id="rId3" Type="http://schemas.openxmlformats.org/officeDocument/2006/relationships/hyperlink" Target="http://www.google.com/url?sa=i&amp;rct=j&amp;q=&amp;esrc=s&amp;frm=1&amp;source=images&amp;cd=&amp;cad=rja&amp;docid=lTzAp9EtVHzRyM&amp;tbnid=YJYD7zcQy0OeKM:&amp;ved=0CAUQjRw&amp;url=http://scrubs.nurse.com/lab-coats/plus-size-scrubs&amp;ei=r7KwUojfOdWzsQS95YHgBw&amp;bvm=bv.57967247,d.eW0&amp;psig=AFQjCNFyOx2JMaFfvnXvnhrDe3w5F3Sr5A&amp;ust=1387398171631013" TargetMode="External"/><Relationship Id="rId7"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safecare-gloves.com/nitrile-gloves-specs.html" TargetMode="External"/><Relationship Id="rId11" Type="http://schemas.openxmlformats.org/officeDocument/2006/relationships/image" Target="../media/image23.png"/><Relationship Id="rId5" Type="http://schemas.openxmlformats.org/officeDocument/2006/relationships/image" Target="../media/image20.jpeg"/><Relationship Id="rId10" Type="http://schemas.openxmlformats.org/officeDocument/2006/relationships/hyperlink" Target="http://www.google.com/url?sa=i&amp;rct=j&amp;q=&amp;esrc=s&amp;frm=1&amp;source=images&amp;cd=&amp;cad=rja&amp;docid=sax5V-ztXcF41M&amp;tbnid=Y6R-fmwjKspaMM:&amp;ved=0CAUQjRw&amp;url=http://www.mydoorsign.com/no-food-or-drink-signs.aspx&amp;ei=37OwUp3SI7KtsASS4ICQBQ&amp;bvm=bv.57967247,d.eW0&amp;psig=AFQjCNFPoS_T2616ZOlJCObRYe38UnaK0w&amp;ust=1387398429777601" TargetMode="External"/><Relationship Id="rId4" Type="http://schemas.openxmlformats.org/officeDocument/2006/relationships/image" Target="../media/image19.jpeg"/><Relationship Id="rId9"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pPRd5GT0v0I" TargetMode="External"/><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www.climatecentral.org/blogs/131-years-of-global-warming-in-26-seconds" TargetMode="External"/><Relationship Id="rId5" Type="http://schemas.openxmlformats.org/officeDocument/2006/relationships/image" Target="../media/image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tx1"/>
                </a:solidFill>
              </a:rPr>
              <a:t>It’s A Gassy World!</a:t>
            </a:r>
            <a:endParaRPr lang="en-US" dirty="0">
              <a:solidFill>
                <a:schemeClr val="tx1"/>
              </a:solidFill>
            </a:endParaRP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35570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381000"/>
            <a:ext cx="8991600" cy="5791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6"/>
          <p:cNvSpPr txBox="1">
            <a:spLocks noChangeArrowheads="1"/>
          </p:cNvSpPr>
          <p:nvPr/>
        </p:nvSpPr>
        <p:spPr bwMode="auto">
          <a:xfrm>
            <a:off x="352425" y="609600"/>
            <a:ext cx="2047875"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do you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know</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Box 6"/>
          <p:cNvSpPr txBox="1">
            <a:spLocks noChangeArrowheads="1"/>
          </p:cNvSpPr>
          <p:nvPr/>
        </p:nvSpPr>
        <p:spPr bwMode="auto">
          <a:xfrm>
            <a:off x="2619375" y="609600"/>
            <a:ext cx="1943100"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did you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learn</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6"/>
          <p:cNvSpPr txBox="1">
            <a:spLocks noChangeArrowheads="1"/>
          </p:cNvSpPr>
          <p:nvPr/>
        </p:nvSpPr>
        <p:spPr bwMode="auto">
          <a:xfrm>
            <a:off x="4676775" y="609600"/>
            <a:ext cx="1924685" cy="285750"/>
          </a:xfrm>
          <a:prstGeom prst="rect">
            <a:avLst/>
          </a:prstGeom>
          <a:noFill/>
          <a:ln>
            <a:noFill/>
          </a:ln>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is your evidence?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6"/>
          <p:cNvSpPr txBox="1">
            <a:spLocks noChangeArrowheads="1"/>
          </p:cNvSpPr>
          <p:nvPr/>
        </p:nvSpPr>
        <p:spPr bwMode="auto">
          <a:xfrm>
            <a:off x="6657975" y="609600"/>
            <a:ext cx="2133600"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are you wondering?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p:cNvCxnSpPr/>
          <p:nvPr/>
        </p:nvCxnSpPr>
        <p:spPr>
          <a:xfrm>
            <a:off x="22860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056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2081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00200" y="228600"/>
            <a:ext cx="5811380" cy="6387868"/>
          </a:xfrm>
          <a:prstGeom prst="rect">
            <a:avLst/>
          </a:prstGeom>
        </p:spPr>
      </p:pic>
    </p:spTree>
    <p:extLst>
      <p:ext uri="{BB962C8B-B14F-4D97-AF65-F5344CB8AC3E}">
        <p14:creationId xmlns:p14="http://schemas.microsoft.com/office/powerpoint/2010/main" val="1207247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solidFill>
                  <a:schemeClr val="tx1"/>
                </a:solidFill>
              </a:rPr>
              <a:t>Climate Change and Global Warming</a:t>
            </a:r>
            <a:endParaRPr lang="en-US" sz="4400" dirty="0">
              <a:solidFill>
                <a:schemeClr val="tx1"/>
              </a:solidFill>
            </a:endParaRPr>
          </a:p>
        </p:txBody>
      </p:sp>
      <p:sp>
        <p:nvSpPr>
          <p:cNvPr id="3" name="Content Placeholder 2"/>
          <p:cNvSpPr>
            <a:spLocks noGrp="1"/>
          </p:cNvSpPr>
          <p:nvPr>
            <p:ph idx="1"/>
          </p:nvPr>
        </p:nvSpPr>
        <p:spPr>
          <a:xfrm>
            <a:off x="152400" y="1540669"/>
            <a:ext cx="8829174" cy="2057400"/>
          </a:xfrm>
        </p:spPr>
        <p:txBody>
          <a:bodyPr>
            <a:normAutofit/>
          </a:bodyPr>
          <a:lstStyle/>
          <a:p>
            <a:r>
              <a:rPr lang="en-US" sz="3600" dirty="0" smtClean="0"/>
              <a:t>The global climate is changing due to humans burning fossil fuels (from gas and coal).</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4095432"/>
            <a:ext cx="2352174" cy="2628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2"/>
          <p:cNvSpPr txBox="1">
            <a:spLocks/>
          </p:cNvSpPr>
          <p:nvPr/>
        </p:nvSpPr>
        <p:spPr>
          <a:xfrm>
            <a:off x="152400" y="5314632"/>
            <a:ext cx="6324600" cy="1447800"/>
          </a:xfrm>
          <a:prstGeom prst="rect">
            <a:avLst/>
          </a:prstGeom>
        </p:spPr>
        <p:txBody>
          <a:bodyPr vert="horz">
            <a:normAutofit fontScale="92500" lnSpcReduction="20000"/>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sz="3600" dirty="0" smtClean="0"/>
              <a:t>CO</a:t>
            </a:r>
            <a:r>
              <a:rPr lang="en-US" sz="3600" baseline="-25000" dirty="0" smtClean="0"/>
              <a:t>2 </a:t>
            </a:r>
            <a:r>
              <a:rPr lang="en-US" sz="3600" dirty="0" smtClean="0"/>
              <a:t>is a greenhouse gas that causes the earth’s surface to warm up.</a:t>
            </a:r>
            <a:endParaRPr lang="en-US" sz="3600" dirty="0"/>
          </a:p>
        </p:txBody>
      </p:sp>
      <p:sp>
        <p:nvSpPr>
          <p:cNvPr id="9" name="Content Placeholder 2"/>
          <p:cNvSpPr txBox="1">
            <a:spLocks/>
          </p:cNvSpPr>
          <p:nvPr/>
        </p:nvSpPr>
        <p:spPr>
          <a:xfrm>
            <a:off x="152400" y="3463370"/>
            <a:ext cx="6629400" cy="1841500"/>
          </a:xfrm>
          <a:prstGeom prst="rect">
            <a:avLst/>
          </a:prstGeom>
        </p:spPr>
        <p:txBody>
          <a:bodyPr vert="horz">
            <a:normAutofit/>
          </a:bodyPr>
          <a:lst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r>
              <a:rPr lang="en-US" sz="3600" dirty="0" smtClean="0"/>
              <a:t>Burning fossil fuels releases carbon dioxide (CO</a:t>
            </a:r>
            <a:r>
              <a:rPr lang="en-US" sz="3600" baseline="-25000" dirty="0" smtClean="0"/>
              <a:t>2</a:t>
            </a:r>
            <a:r>
              <a:rPr lang="en-US" sz="3600" dirty="0" smtClean="0"/>
              <a:t>) into the atmosphere.</a:t>
            </a:r>
          </a:p>
        </p:txBody>
      </p:sp>
    </p:spTree>
    <p:extLst>
      <p:ext uri="{BB962C8B-B14F-4D97-AF65-F5344CB8AC3E}">
        <p14:creationId xmlns:p14="http://schemas.microsoft.com/office/powerpoint/2010/main" val="263816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675" y="381000"/>
            <a:ext cx="8991600" cy="5791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6"/>
          <p:cNvSpPr txBox="1">
            <a:spLocks noChangeArrowheads="1"/>
          </p:cNvSpPr>
          <p:nvPr/>
        </p:nvSpPr>
        <p:spPr bwMode="auto">
          <a:xfrm>
            <a:off x="352425" y="609600"/>
            <a:ext cx="2047875"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do you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know</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Box 6"/>
          <p:cNvSpPr txBox="1">
            <a:spLocks noChangeArrowheads="1"/>
          </p:cNvSpPr>
          <p:nvPr/>
        </p:nvSpPr>
        <p:spPr bwMode="auto">
          <a:xfrm>
            <a:off x="2619375" y="609600"/>
            <a:ext cx="1943100"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did you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learn</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6"/>
          <p:cNvSpPr txBox="1">
            <a:spLocks noChangeArrowheads="1"/>
          </p:cNvSpPr>
          <p:nvPr/>
        </p:nvSpPr>
        <p:spPr bwMode="auto">
          <a:xfrm>
            <a:off x="4676775" y="609600"/>
            <a:ext cx="1924685" cy="285750"/>
          </a:xfrm>
          <a:prstGeom prst="rect">
            <a:avLst/>
          </a:prstGeom>
          <a:noFill/>
          <a:ln>
            <a:noFill/>
          </a:ln>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is your evidence?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6"/>
          <p:cNvSpPr txBox="1">
            <a:spLocks noChangeArrowheads="1"/>
          </p:cNvSpPr>
          <p:nvPr/>
        </p:nvSpPr>
        <p:spPr bwMode="auto">
          <a:xfrm>
            <a:off x="6657975" y="609600"/>
            <a:ext cx="2133600"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are you wondering?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p:cNvCxnSpPr/>
          <p:nvPr/>
        </p:nvCxnSpPr>
        <p:spPr>
          <a:xfrm>
            <a:off x="22860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056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352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Question</a:t>
            </a:r>
            <a:endParaRPr lang="en-US" dirty="0"/>
          </a:p>
        </p:txBody>
      </p:sp>
      <p:sp>
        <p:nvSpPr>
          <p:cNvPr id="4" name="Rectangle 3"/>
          <p:cNvSpPr/>
          <p:nvPr/>
        </p:nvSpPr>
        <p:spPr>
          <a:xfrm>
            <a:off x="3962400" y="3866988"/>
            <a:ext cx="4572000" cy="2308324"/>
          </a:xfrm>
          <a:prstGeom prst="rect">
            <a:avLst/>
          </a:prstGeom>
        </p:spPr>
        <p:txBody>
          <a:bodyPr>
            <a:spAutoFit/>
          </a:bodyPr>
          <a:lstStyle/>
          <a:p>
            <a:pPr marL="137160" indent="0" algn="ctr">
              <a:buNone/>
            </a:pPr>
            <a:r>
              <a:rPr lang="en-US" sz="3600" dirty="0" smtClean="0">
                <a:solidFill>
                  <a:srgbClr val="FFC000"/>
                </a:solidFill>
              </a:rPr>
              <a:t>…so, will </a:t>
            </a:r>
            <a:r>
              <a:rPr lang="en-US" sz="3600" dirty="0">
                <a:solidFill>
                  <a:srgbClr val="FFC000"/>
                </a:solidFill>
              </a:rPr>
              <a:t>warming oceans be better or worse </a:t>
            </a:r>
            <a:r>
              <a:rPr lang="en-US" sz="3600" dirty="0" smtClean="0">
                <a:solidFill>
                  <a:srgbClr val="FFC000"/>
                </a:solidFill>
              </a:rPr>
              <a:t>at absorbing CO</a:t>
            </a:r>
            <a:r>
              <a:rPr lang="en-US" sz="3600" baseline="-25000" dirty="0" smtClean="0">
                <a:solidFill>
                  <a:srgbClr val="FFC000"/>
                </a:solidFill>
              </a:rPr>
              <a:t>2</a:t>
            </a:r>
            <a:r>
              <a:rPr lang="en-US" sz="3600" dirty="0">
                <a:solidFill>
                  <a:srgbClr val="FFC000"/>
                </a:solidFill>
              </a:rPr>
              <a:t>? </a:t>
            </a:r>
            <a:endParaRPr lang="en-US" sz="3600" baseline="-25000" dirty="0">
              <a:solidFill>
                <a:srgbClr val="FFC000"/>
              </a:solidFill>
            </a:endParaRPr>
          </a:p>
        </p:txBody>
      </p:sp>
      <p:sp>
        <p:nvSpPr>
          <p:cNvPr id="5" name="TextBox 4"/>
          <p:cNvSpPr txBox="1"/>
          <p:nvPr/>
        </p:nvSpPr>
        <p:spPr>
          <a:xfrm>
            <a:off x="772185" y="1672817"/>
            <a:ext cx="7599630" cy="1938992"/>
          </a:xfrm>
          <a:prstGeom prst="rect">
            <a:avLst/>
          </a:prstGeom>
          <a:noFill/>
        </p:spPr>
        <p:txBody>
          <a:bodyPr wrap="square" rtlCol="0">
            <a:spAutoFit/>
          </a:bodyPr>
          <a:lstStyle/>
          <a:p>
            <a:r>
              <a:rPr lang="en-US" sz="2400" dirty="0" smtClean="0"/>
              <a:t>So far, we’ve seen:</a:t>
            </a:r>
          </a:p>
          <a:p>
            <a:endParaRPr lang="en-US" sz="2400" dirty="0" smtClean="0"/>
          </a:p>
          <a:p>
            <a:pPr marL="342900" indent="-342900">
              <a:buFont typeface="Arial" panose="020B0604020202020204" pitchFamily="34" charset="0"/>
              <a:buChar char="•"/>
            </a:pPr>
            <a:r>
              <a:rPr lang="en-US" sz="2400" dirty="0"/>
              <a:t>CO</a:t>
            </a:r>
            <a:r>
              <a:rPr lang="en-US" sz="2400" baseline="-25000" dirty="0"/>
              <a:t>2</a:t>
            </a:r>
            <a:r>
              <a:rPr lang="en-US" sz="2400" dirty="0"/>
              <a:t> holds heat…</a:t>
            </a:r>
          </a:p>
          <a:p>
            <a:pPr marL="342900" indent="-342900">
              <a:buFont typeface="Arial" panose="020B0604020202020204" pitchFamily="34" charset="0"/>
              <a:buChar char="•"/>
            </a:pPr>
            <a:r>
              <a:rPr lang="en-US" sz="2400" dirty="0" smtClean="0"/>
              <a:t>Earth’s temperatures are increasing….</a:t>
            </a:r>
          </a:p>
          <a:p>
            <a:pPr marL="342900" indent="-342900">
              <a:buFont typeface="Arial" panose="020B0604020202020204" pitchFamily="34" charset="0"/>
              <a:buChar char="•"/>
            </a:pPr>
            <a:r>
              <a:rPr lang="en-US" sz="2400" dirty="0" smtClean="0"/>
              <a:t>Earth’s oceans are increasing in temperature, too…</a:t>
            </a:r>
          </a:p>
        </p:txBody>
      </p:sp>
      <p:pic>
        <p:nvPicPr>
          <p:cNvPr id="1026" name="Picture 2" descr="Image result for heating earth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85" y="4039100"/>
            <a:ext cx="2844232" cy="21189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72185" y="5757944"/>
            <a:ext cx="1676400" cy="400110"/>
          </a:xfrm>
          <a:prstGeom prst="rect">
            <a:avLst/>
          </a:prstGeom>
          <a:noFill/>
        </p:spPr>
        <p:txBody>
          <a:bodyPr wrap="square" rtlCol="0">
            <a:spAutoFit/>
          </a:bodyPr>
          <a:lstStyle/>
          <a:p>
            <a:r>
              <a:rPr lang="en-US" sz="1000" dirty="0" smtClean="0">
                <a:solidFill>
                  <a:schemeClr val="bg1"/>
                </a:solidFill>
              </a:rPr>
              <a:t>Image from </a:t>
            </a:r>
            <a:r>
              <a:rPr lang="en-US" sz="1000" dirty="0">
                <a:hlinkClick r:id="rId3"/>
              </a:rPr>
              <a:t>climatekids.nasa.gov</a:t>
            </a:r>
            <a:endParaRPr lang="en-US" sz="1000" dirty="0"/>
          </a:p>
        </p:txBody>
      </p:sp>
    </p:spTree>
    <p:extLst>
      <p:ext uri="{BB962C8B-B14F-4D97-AF65-F5344CB8AC3E}">
        <p14:creationId xmlns:p14="http://schemas.microsoft.com/office/powerpoint/2010/main" val="2319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1000" fill="hold"/>
                                        <p:tgtEl>
                                          <p:spTgt spid="4"/>
                                        </p:tgtEl>
                                        <p:attrNameLst>
                                          <p:attrName>ppt_x</p:attrName>
                                        </p:attrNameLst>
                                      </p:cBhvr>
                                      <p:tavLst>
                                        <p:tav tm="0">
                                          <p:val>
                                            <p:strVal val="#ppt_x"/>
                                          </p:val>
                                        </p:tav>
                                        <p:tav tm="100000">
                                          <p:val>
                                            <p:strVal val="#ppt_x"/>
                                          </p:val>
                                        </p:tav>
                                      </p:tavLst>
                                    </p:anim>
                                    <p:anim calcmode="lin" valueType="num">
                                      <p:cBhvr additive="base">
                                        <p:cTn id="2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819400"/>
            <a:ext cx="8229600" cy="2133600"/>
          </a:xfrm>
        </p:spPr>
        <p:txBody>
          <a:bodyPr>
            <a:normAutofit/>
          </a:bodyPr>
          <a:lstStyle/>
          <a:p>
            <a:pPr marL="137160" indent="0">
              <a:buNone/>
            </a:pPr>
            <a:r>
              <a:rPr lang="en-US" sz="3000" dirty="0" smtClean="0"/>
              <a:t>Talk with your partner and come up with some ideas of how you could do a scientific experiment to answer the question: </a:t>
            </a:r>
          </a:p>
          <a:p>
            <a:pPr marL="585216" lvl="1" indent="0">
              <a:buNone/>
            </a:pPr>
            <a:r>
              <a:rPr lang="en-US" dirty="0" smtClean="0"/>
              <a:t>  </a:t>
            </a:r>
            <a:r>
              <a:rPr lang="en-US" sz="2400" dirty="0" smtClean="0"/>
              <a:t> </a:t>
            </a:r>
          </a:p>
          <a:p>
            <a:endParaRPr lang="en-US" sz="2800" dirty="0" smtClean="0"/>
          </a:p>
        </p:txBody>
      </p:sp>
      <p:pic>
        <p:nvPicPr>
          <p:cNvPr id="4" name="Picture 3" descr="Temperature.jpg"/>
          <p:cNvPicPr>
            <a:picLocks noChangeAspect="1"/>
          </p:cNvPicPr>
          <p:nvPr/>
        </p:nvPicPr>
        <p:blipFill>
          <a:blip r:embed="rId3" cstate="print">
            <a:clrChange>
              <a:clrFrom>
                <a:srgbClr val="FFFFFF"/>
              </a:clrFrom>
              <a:clrTo>
                <a:srgbClr val="FFFFFF">
                  <a:alpha val="0"/>
                </a:srgbClr>
              </a:clrTo>
            </a:clrChange>
          </a:blip>
          <a:stretch>
            <a:fillRect/>
          </a:stretch>
        </p:blipFill>
        <p:spPr>
          <a:xfrm>
            <a:off x="152400" y="527728"/>
            <a:ext cx="990600" cy="859068"/>
          </a:xfrm>
          <a:prstGeom prst="rect">
            <a:avLst/>
          </a:prstGeom>
        </p:spPr>
      </p:pic>
      <p:pic>
        <p:nvPicPr>
          <p:cNvPr id="8" name="Picture 7" descr="Thinking Cap.jpg"/>
          <p:cNvPicPr>
            <a:picLocks noChangeAspect="1"/>
          </p:cNvPicPr>
          <p:nvPr/>
        </p:nvPicPr>
        <p:blipFill>
          <a:blip r:embed="rId4" cstate="print">
            <a:clrChange>
              <a:clrFrom>
                <a:srgbClr val="FFFFFF"/>
              </a:clrFrom>
              <a:clrTo>
                <a:srgbClr val="FFFFFF">
                  <a:alpha val="0"/>
                </a:srgbClr>
              </a:clrTo>
            </a:clrChange>
          </a:blip>
          <a:stretch>
            <a:fillRect/>
          </a:stretch>
        </p:blipFill>
        <p:spPr>
          <a:xfrm>
            <a:off x="7924800" y="5497830"/>
            <a:ext cx="1066800" cy="1235242"/>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32411" y="5497830"/>
            <a:ext cx="2205650" cy="1246672"/>
          </a:xfrm>
          <a:prstGeom prst="rect">
            <a:avLst/>
          </a:prstGeom>
        </p:spPr>
      </p:pic>
      <p:sp>
        <p:nvSpPr>
          <p:cNvPr id="9" name="TextBox 8"/>
          <p:cNvSpPr txBox="1"/>
          <p:nvPr/>
        </p:nvSpPr>
        <p:spPr>
          <a:xfrm>
            <a:off x="381000" y="1329964"/>
            <a:ext cx="8610600" cy="1661993"/>
          </a:xfrm>
          <a:prstGeom prst="rect">
            <a:avLst/>
          </a:prstGeom>
          <a:noFill/>
        </p:spPr>
        <p:txBody>
          <a:bodyPr wrap="square" rtlCol="0">
            <a:spAutoFit/>
          </a:bodyPr>
          <a:lstStyle/>
          <a:p>
            <a:r>
              <a:rPr lang="en-US" sz="2800" dirty="0"/>
              <a:t>You’re going to play the role of climate scientists today.  Your goal is to determine how temperature can affect the amount of CO</a:t>
            </a:r>
            <a:r>
              <a:rPr lang="en-US" sz="2800" baseline="-25000" dirty="0"/>
              <a:t>2</a:t>
            </a:r>
            <a:r>
              <a:rPr lang="en-US" sz="2800" dirty="0"/>
              <a:t> that is in water. </a:t>
            </a:r>
          </a:p>
          <a:p>
            <a:endParaRPr lang="en-US" dirty="0"/>
          </a:p>
        </p:txBody>
      </p:sp>
      <p:sp>
        <p:nvSpPr>
          <p:cNvPr id="10" name="Rectangle 9"/>
          <p:cNvSpPr/>
          <p:nvPr/>
        </p:nvSpPr>
        <p:spPr>
          <a:xfrm>
            <a:off x="2640404" y="4343668"/>
            <a:ext cx="4572000" cy="2308324"/>
          </a:xfrm>
          <a:prstGeom prst="rect">
            <a:avLst/>
          </a:prstGeom>
        </p:spPr>
        <p:txBody>
          <a:bodyPr>
            <a:spAutoFit/>
          </a:bodyPr>
          <a:lstStyle/>
          <a:p>
            <a:pPr marL="137160" indent="0" algn="ctr">
              <a:buNone/>
            </a:pPr>
            <a:r>
              <a:rPr lang="en-US" sz="3600" dirty="0">
                <a:solidFill>
                  <a:srgbClr val="FFC000"/>
                </a:solidFill>
              </a:rPr>
              <a:t>Will warming oceans be better or worse </a:t>
            </a:r>
            <a:r>
              <a:rPr lang="en-US" sz="3600" dirty="0" smtClean="0">
                <a:solidFill>
                  <a:srgbClr val="FFC000"/>
                </a:solidFill>
              </a:rPr>
              <a:t>at absorbing CO</a:t>
            </a:r>
            <a:r>
              <a:rPr lang="en-US" sz="3600" baseline="-25000" dirty="0" smtClean="0">
                <a:solidFill>
                  <a:srgbClr val="FFC000"/>
                </a:solidFill>
              </a:rPr>
              <a:t>2</a:t>
            </a:r>
            <a:r>
              <a:rPr lang="en-US" sz="3600" dirty="0">
                <a:solidFill>
                  <a:srgbClr val="FFC000"/>
                </a:solidFill>
              </a:rPr>
              <a:t>? </a:t>
            </a:r>
            <a:endParaRPr lang="en-US" sz="3600" baseline="-25000" dirty="0">
              <a:solidFill>
                <a:srgbClr val="FFC000"/>
              </a:solidFill>
            </a:endParaRPr>
          </a:p>
        </p:txBody>
      </p:sp>
      <p:sp>
        <p:nvSpPr>
          <p:cNvPr id="11" name="Title 1"/>
          <p:cNvSpPr>
            <a:spLocks noGrp="1"/>
          </p:cNvSpPr>
          <p:nvPr>
            <p:ph type="title"/>
          </p:nvPr>
        </p:nvSpPr>
        <p:spPr>
          <a:xfrm>
            <a:off x="709594" y="258992"/>
            <a:ext cx="8229600" cy="1143000"/>
          </a:xfrm>
        </p:spPr>
        <p:txBody>
          <a:bodyPr/>
          <a:lstStyle/>
          <a:p>
            <a:r>
              <a:rPr lang="en-US" dirty="0" smtClean="0">
                <a:solidFill>
                  <a:schemeClr val="tx1"/>
                </a:solidFill>
              </a:rPr>
              <a:t>Today’s Challenge!</a:t>
            </a:r>
            <a:endParaRPr lang="en-US" dirty="0">
              <a:solidFill>
                <a:schemeClr val="tx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Where will we get CO</a:t>
            </a:r>
            <a:r>
              <a:rPr lang="en-US" baseline="-25000" dirty="0" smtClean="0">
                <a:solidFill>
                  <a:schemeClr val="tx1"/>
                </a:solidFill>
              </a:rPr>
              <a:t>2</a:t>
            </a:r>
            <a:r>
              <a:rPr lang="en-US" dirty="0" smtClean="0">
                <a:solidFill>
                  <a:schemeClr val="tx1"/>
                </a:solidFill>
              </a:rPr>
              <a:t> from?</a:t>
            </a:r>
            <a:endParaRPr lang="en-US" dirty="0">
              <a:solidFill>
                <a:schemeClr val="tx1"/>
              </a:solidFill>
            </a:endParaRPr>
          </a:p>
        </p:txBody>
      </p:sp>
    </p:spTree>
    <p:extLst>
      <p:ext uri="{BB962C8B-B14F-4D97-AF65-F5344CB8AC3E}">
        <p14:creationId xmlns:p14="http://schemas.microsoft.com/office/powerpoint/2010/main" val="35239382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Where will we get CO</a:t>
            </a:r>
            <a:r>
              <a:rPr lang="en-US" baseline="-25000" dirty="0" smtClean="0">
                <a:solidFill>
                  <a:schemeClr val="tx1"/>
                </a:solidFill>
              </a:rPr>
              <a:t>2</a:t>
            </a:r>
            <a:r>
              <a:rPr lang="en-US" dirty="0" smtClean="0">
                <a:solidFill>
                  <a:schemeClr val="tx1"/>
                </a:solidFill>
              </a:rPr>
              <a:t> from?</a:t>
            </a:r>
            <a:endParaRPr lang="en-US" dirty="0">
              <a:solidFill>
                <a:schemeClr val="tx1"/>
              </a:solidFill>
            </a:endParaRPr>
          </a:p>
        </p:txBody>
      </p:sp>
      <p:pic>
        <p:nvPicPr>
          <p:cNvPr id="4" name="Picture 3"/>
          <p:cNvPicPr>
            <a:picLocks noChangeAspect="1"/>
          </p:cNvPicPr>
          <p:nvPr/>
        </p:nvPicPr>
        <p:blipFill rotWithShape="1">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rcRect l="7309" t="16087" r="7315" b="11185"/>
          <a:stretch/>
        </p:blipFill>
        <p:spPr>
          <a:xfrm>
            <a:off x="838200" y="1676400"/>
            <a:ext cx="2057400" cy="17526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999" r="6667"/>
          <a:stretch/>
        </p:blipFill>
        <p:spPr>
          <a:xfrm>
            <a:off x="1779275" y="3962400"/>
            <a:ext cx="2232649"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4267200" y="2212358"/>
            <a:ext cx="4495800"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Alka-Seltzer tablets are used to treat stomach aches.  </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They contain the gas CO</a:t>
            </a:r>
            <a:r>
              <a:rPr lang="en-US" sz="2400" baseline="-25000" dirty="0" smtClean="0"/>
              <a:t>2</a:t>
            </a:r>
            <a:r>
              <a:rPr lang="en-US" sz="2400" dirty="0" smtClean="0"/>
              <a:t>, which is released when placed in water.  </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Alka-Seltzer tablets can serve as a source of CO</a:t>
            </a:r>
            <a:r>
              <a:rPr lang="en-US" sz="2400" baseline="-25000" dirty="0" smtClean="0"/>
              <a:t>2</a:t>
            </a:r>
            <a:r>
              <a:rPr lang="en-US" sz="2400" dirty="0" smtClean="0"/>
              <a:t> for your investigation.  </a:t>
            </a:r>
            <a:endParaRPr lang="en-US" sz="2400" dirty="0"/>
          </a:p>
        </p:txBody>
      </p:sp>
    </p:spTree>
    <p:extLst>
      <p:ext uri="{BB962C8B-B14F-4D97-AF65-F5344CB8AC3E}">
        <p14:creationId xmlns:p14="http://schemas.microsoft.com/office/powerpoint/2010/main" val="1241896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85"/>
            <a:ext cx="8229600" cy="1962912"/>
          </a:xfrm>
        </p:spPr>
        <p:txBody>
          <a:bodyPr>
            <a:normAutofit fontScale="90000"/>
          </a:bodyPr>
          <a:lstStyle/>
          <a:p>
            <a:pPr marL="137160"/>
            <a:r>
              <a:rPr lang="en-US" sz="4400" dirty="0">
                <a:solidFill>
                  <a:srgbClr val="FFC000"/>
                </a:solidFill>
              </a:rPr>
              <a:t>Will warming oceans be better or worse at absorbing CO</a:t>
            </a:r>
            <a:r>
              <a:rPr lang="en-US" sz="4400" baseline="-25000" dirty="0">
                <a:solidFill>
                  <a:srgbClr val="FFC000"/>
                </a:solidFill>
              </a:rPr>
              <a:t>2</a:t>
            </a:r>
            <a:r>
              <a:rPr lang="en-US" sz="4400" dirty="0">
                <a:solidFill>
                  <a:srgbClr val="FFC000"/>
                </a:solidFill>
              </a:rPr>
              <a:t>? </a:t>
            </a:r>
            <a:endParaRPr lang="en-US" sz="4400" baseline="-25000" dirty="0">
              <a:solidFill>
                <a:srgbClr val="FFC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5252" y="4624386"/>
            <a:ext cx="1885950" cy="188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9974" y="4624386"/>
            <a:ext cx="1264899" cy="207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b="12894"/>
          <a:stretch/>
        </p:blipFill>
        <p:spPr>
          <a:xfrm>
            <a:off x="5181600" y="1857824"/>
            <a:ext cx="3962400" cy="2540821"/>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7999" r="6667"/>
          <a:stretch/>
        </p:blipFill>
        <p:spPr>
          <a:xfrm>
            <a:off x="457200" y="2438400"/>
            <a:ext cx="2232649"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rotWithShape="1">
          <a:blip r:embed="rId7" cstate="print">
            <a:clrChange>
              <a:clrFrom>
                <a:srgbClr val="FEFEFE"/>
              </a:clrFrom>
              <a:clrTo>
                <a:srgbClr val="FEFEFE">
                  <a:alpha val="0"/>
                </a:srgbClr>
              </a:clrTo>
            </a:clrChange>
            <a:extLst>
              <a:ext uri="{28A0092B-C50C-407E-A947-70E740481C1C}">
                <a14:useLocalDpi xmlns:a14="http://schemas.microsoft.com/office/drawing/2010/main" val="0"/>
              </a:ext>
            </a:extLst>
          </a:blip>
          <a:srcRect l="7309" t="16087" r="7315" b="11185"/>
          <a:stretch/>
        </p:blipFill>
        <p:spPr>
          <a:xfrm>
            <a:off x="3429000" y="2351721"/>
            <a:ext cx="2057400" cy="1752600"/>
          </a:xfrm>
          <a:prstGeom prst="rect">
            <a:avLst/>
          </a:prstGeom>
        </p:spPr>
      </p:pic>
    </p:spTree>
    <p:extLst>
      <p:ext uri="{BB962C8B-B14F-4D97-AF65-F5344CB8AC3E}">
        <p14:creationId xmlns:p14="http://schemas.microsoft.com/office/powerpoint/2010/main" val="11640669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838200"/>
            <a:ext cx="7086600" cy="1143000"/>
          </a:xfrm>
        </p:spPr>
        <p:txBody>
          <a:bodyPr>
            <a:normAutofit fontScale="90000"/>
          </a:bodyPr>
          <a:lstStyle/>
          <a:p>
            <a:r>
              <a:rPr lang="en-US" dirty="0" smtClean="0">
                <a:solidFill>
                  <a:schemeClr val="tx1"/>
                </a:solidFill>
              </a:rPr>
              <a:t>Design your investigational procedure!</a:t>
            </a:r>
            <a:endParaRPr lang="en-US" dirty="0">
              <a:solidFill>
                <a:schemeClr val="tx1"/>
              </a:solidFill>
            </a:endParaRPr>
          </a:p>
        </p:txBody>
      </p:sp>
      <p:pic>
        <p:nvPicPr>
          <p:cNvPr id="2052" name="Picture 4" descr="Image result for numbered list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28421">
            <a:off x="6372149" y="2044927"/>
            <a:ext cx="2053216" cy="20532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127886">
            <a:off x="5926905" y="4003995"/>
            <a:ext cx="2113442" cy="246221"/>
          </a:xfrm>
          <a:prstGeom prst="rect">
            <a:avLst/>
          </a:prstGeom>
          <a:noFill/>
        </p:spPr>
        <p:txBody>
          <a:bodyPr wrap="square" rtlCol="0">
            <a:spAutoFit/>
          </a:bodyPr>
          <a:lstStyle/>
          <a:p>
            <a:r>
              <a:rPr lang="en-US" sz="1000" dirty="0" smtClean="0"/>
              <a:t>Image from </a:t>
            </a:r>
            <a:r>
              <a:rPr lang="en-US" sz="1000" dirty="0">
                <a:hlinkClick r:id="rId3"/>
              </a:rPr>
              <a:t>www.freepik.com</a:t>
            </a:r>
            <a:endParaRPr lang="en-US" sz="1000" dirty="0"/>
          </a:p>
        </p:txBody>
      </p:sp>
    </p:spTree>
    <p:extLst>
      <p:ext uri="{BB962C8B-B14F-4D97-AF65-F5344CB8AC3E}">
        <p14:creationId xmlns:p14="http://schemas.microsoft.com/office/powerpoint/2010/main" val="2132158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solidFill>
                  <a:schemeClr val="tx1"/>
                </a:solidFill>
              </a:rPr>
              <a:t>What do you know about…</a:t>
            </a:r>
            <a:endParaRPr lang="en-US" sz="4400" dirty="0">
              <a:solidFill>
                <a:schemeClr val="tx1"/>
              </a:solidFill>
            </a:endParaRPr>
          </a:p>
        </p:txBody>
      </p:sp>
      <p:sp>
        <p:nvSpPr>
          <p:cNvPr id="3" name="Content Placeholder 2"/>
          <p:cNvSpPr>
            <a:spLocks noGrp="1"/>
          </p:cNvSpPr>
          <p:nvPr>
            <p:ph idx="1"/>
          </p:nvPr>
        </p:nvSpPr>
        <p:spPr>
          <a:xfrm>
            <a:off x="457200" y="1828800"/>
            <a:ext cx="8229600" cy="4480560"/>
          </a:xfrm>
        </p:spPr>
        <p:txBody>
          <a:bodyPr>
            <a:normAutofit/>
          </a:bodyPr>
          <a:lstStyle/>
          <a:p>
            <a:r>
              <a:rPr lang="en-US" sz="3600" dirty="0" smtClean="0"/>
              <a:t>Global Warming</a:t>
            </a:r>
          </a:p>
          <a:p>
            <a:r>
              <a:rPr lang="en-US" sz="3600" dirty="0" smtClean="0"/>
              <a:t>Climate Change</a:t>
            </a:r>
          </a:p>
          <a:p>
            <a:r>
              <a:rPr lang="en-US" sz="3600" dirty="0" smtClean="0"/>
              <a:t>Carbon Dioxide (CO</a:t>
            </a:r>
            <a:r>
              <a:rPr lang="en-US" sz="3600" baseline="-25000" dirty="0" smtClean="0"/>
              <a:t>2</a:t>
            </a:r>
            <a:r>
              <a:rPr lang="en-US" sz="3600" dirty="0" smtClean="0"/>
              <a:t>)</a:t>
            </a:r>
          </a:p>
          <a:p>
            <a:endParaRPr lang="en-US" sz="3600" dirty="0" smtClean="0"/>
          </a:p>
          <a:p>
            <a:endParaRPr lang="en-US" sz="3600" dirty="0"/>
          </a:p>
          <a:p>
            <a:pPr marL="137160" indent="0" algn="ctr">
              <a:buNone/>
            </a:pPr>
            <a:r>
              <a:rPr lang="en-US" sz="3200" dirty="0" smtClean="0"/>
              <a:t>Note down what you know and questions you have in the “K” column</a:t>
            </a:r>
            <a:r>
              <a:rPr lang="en-US" sz="3200" dirty="0"/>
              <a:t>!</a:t>
            </a:r>
            <a:endParaRPr lang="en-US" sz="3200" dirty="0" smtClean="0"/>
          </a:p>
        </p:txBody>
      </p:sp>
    </p:spTree>
    <p:extLst>
      <p:ext uri="{BB962C8B-B14F-4D97-AF65-F5344CB8AC3E}">
        <p14:creationId xmlns:p14="http://schemas.microsoft.com/office/powerpoint/2010/main" val="17053642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1"/>
                </a:solidFill>
              </a:rPr>
              <a:t>Peer Review</a:t>
            </a:r>
            <a:endParaRPr lang="en-US" dirty="0">
              <a:solidFill>
                <a:schemeClr val="tx1"/>
              </a:solidFill>
            </a:endParaRPr>
          </a:p>
        </p:txBody>
      </p:sp>
      <p:sp>
        <p:nvSpPr>
          <p:cNvPr id="4" name="TextBox 3"/>
          <p:cNvSpPr txBox="1"/>
          <p:nvPr/>
        </p:nvSpPr>
        <p:spPr>
          <a:xfrm>
            <a:off x="914400" y="2057400"/>
            <a:ext cx="7848600"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Scientists often seek feedback and ideas from each other.  </a:t>
            </a:r>
          </a:p>
          <a:p>
            <a:pPr marL="457200" indent="-457200">
              <a:buFont typeface="Arial" panose="020B0604020202020204" pitchFamily="34" charset="0"/>
              <a:buChar char="•"/>
            </a:pPr>
            <a:r>
              <a:rPr lang="en-US" sz="2800" dirty="0" smtClean="0"/>
              <a:t>Share your investigational procedure with another group.</a:t>
            </a:r>
          </a:p>
          <a:p>
            <a:pPr marL="457200" indent="-457200">
              <a:buFont typeface="Arial" panose="020B0604020202020204" pitchFamily="34" charset="0"/>
              <a:buChar char="•"/>
            </a:pPr>
            <a:r>
              <a:rPr lang="en-US" sz="2800" dirty="0" smtClean="0"/>
              <a:t>Respectfully provide feedback and constructive criticism that will help improve the investigations.</a:t>
            </a:r>
          </a:p>
          <a:p>
            <a:pPr marL="457200" indent="-457200">
              <a:buFont typeface="Arial" panose="020B0604020202020204" pitchFamily="34" charset="0"/>
              <a:buChar char="•"/>
            </a:pPr>
            <a:r>
              <a:rPr lang="en-US" sz="2800" dirty="0" smtClean="0"/>
              <a:t>Incorporate any feedback you received that will help improve your investigation.</a:t>
            </a:r>
          </a:p>
          <a:p>
            <a:endParaRPr lang="en-US" sz="2800" dirty="0" smtClean="0"/>
          </a:p>
        </p:txBody>
      </p:sp>
    </p:spTree>
    <p:extLst>
      <p:ext uri="{BB962C8B-B14F-4D97-AF65-F5344CB8AC3E}">
        <p14:creationId xmlns:p14="http://schemas.microsoft.com/office/powerpoint/2010/main" val="143691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7" descr="http://d3s23h5t9xs8e6.cloudfront.net/images/photos/128103/128103_30229-gen-flex-utility-lab-coat_large.jpg?1363028960">
            <a:hlinkClick r:id="rId3"/>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111576">
            <a:off x="747713" y="1646238"/>
            <a:ext cx="212725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Vapor II Safety Eyewea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82504">
            <a:off x="6480175" y="1527175"/>
            <a:ext cx="20193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5" descr="http://www.safecare-gloves.com/images/nitrile-exam-gloves-glove-1.jpg">
            <a:hlinkClick r:id="rId6"/>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1100" y="3352800"/>
            <a:ext cx="17653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9" descr="https://encrypted-tbn1.gstatic.com/images?q=tbn:ANd9GcR6Hz5drLmax5d8ufeKFVfcH1pce7pQ7GBCm2NWKneixoO9g4PxkA">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203411">
            <a:off x="6234359" y="4459896"/>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21" descr="http://www.mydoorsign.com/img/sm/K/No-Gum-Allowed-Sign-K-5914.gif">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63867">
            <a:off x="1035050" y="4797425"/>
            <a:ext cx="1219200" cy="180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186690" y="228600"/>
            <a:ext cx="8763000" cy="1143000"/>
          </a:xfrm>
        </p:spPr>
        <p:txBody>
          <a:bodyPr/>
          <a:lstStyle/>
          <a:p>
            <a:r>
              <a:rPr lang="en-US" dirty="0" smtClean="0">
                <a:solidFill>
                  <a:schemeClr val="tx1"/>
                </a:solidFill>
              </a:rPr>
              <a:t>SciTech Lab Safety</a:t>
            </a:r>
            <a:endParaRPr lang="en-US" dirty="0">
              <a:solidFill>
                <a:schemeClr val="tx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Data Analysis</a:t>
            </a:r>
            <a:endParaRPr lang="en-US" dirty="0">
              <a:solidFill>
                <a:schemeClr val="tx1"/>
              </a:solidFill>
            </a:endParaRPr>
          </a:p>
        </p:txBody>
      </p:sp>
      <p:sp>
        <p:nvSpPr>
          <p:cNvPr id="3" name="Content Placeholder 2"/>
          <p:cNvSpPr>
            <a:spLocks noGrp="1"/>
          </p:cNvSpPr>
          <p:nvPr>
            <p:ph idx="1"/>
          </p:nvPr>
        </p:nvSpPr>
        <p:spPr/>
        <p:txBody>
          <a:bodyPr/>
          <a:lstStyle/>
          <a:p>
            <a:r>
              <a:rPr lang="en-US" dirty="0" smtClean="0"/>
              <a:t>Create a bar graph to summarize the data you collected</a:t>
            </a:r>
          </a:p>
          <a:p>
            <a:r>
              <a:rPr lang="en-US" dirty="0" smtClean="0"/>
              <a:t>Complete the Claim-Evidence-Reasoning Chart</a:t>
            </a:r>
          </a:p>
          <a:p>
            <a:r>
              <a:rPr lang="en-US" dirty="0" smtClean="0"/>
              <a:t>Answer the analysis questions</a:t>
            </a:r>
            <a:endParaRPr lang="en-US" dirty="0"/>
          </a:p>
        </p:txBody>
      </p:sp>
    </p:spTree>
    <p:extLst>
      <p:ext uri="{BB962C8B-B14F-4D97-AF65-F5344CB8AC3E}">
        <p14:creationId xmlns:p14="http://schemas.microsoft.com/office/powerpoint/2010/main" val="966356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28600"/>
            <a:ext cx="8534400" cy="12954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000" y="1676400"/>
            <a:ext cx="4038600" cy="4953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676400"/>
            <a:ext cx="4038600" cy="4953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381000"/>
            <a:ext cx="914400" cy="369332"/>
          </a:xfrm>
          <a:prstGeom prst="rect">
            <a:avLst/>
          </a:prstGeom>
          <a:noFill/>
        </p:spPr>
        <p:txBody>
          <a:bodyPr wrap="square" rtlCol="0">
            <a:spAutoFit/>
          </a:bodyPr>
          <a:lstStyle/>
          <a:p>
            <a:r>
              <a:rPr lang="en-US" dirty="0" smtClean="0"/>
              <a:t>Claim:</a:t>
            </a:r>
            <a:endParaRPr lang="en-US" dirty="0"/>
          </a:p>
        </p:txBody>
      </p:sp>
      <p:sp>
        <p:nvSpPr>
          <p:cNvPr id="8" name="TextBox 7"/>
          <p:cNvSpPr txBox="1"/>
          <p:nvPr/>
        </p:nvSpPr>
        <p:spPr>
          <a:xfrm>
            <a:off x="400050" y="1775698"/>
            <a:ext cx="1428750" cy="369332"/>
          </a:xfrm>
          <a:prstGeom prst="rect">
            <a:avLst/>
          </a:prstGeom>
          <a:noFill/>
        </p:spPr>
        <p:txBody>
          <a:bodyPr wrap="square" rtlCol="0">
            <a:spAutoFit/>
          </a:bodyPr>
          <a:lstStyle/>
          <a:p>
            <a:r>
              <a:rPr lang="en-US" dirty="0" smtClean="0"/>
              <a:t>Evidence:</a:t>
            </a:r>
            <a:endParaRPr lang="en-US" dirty="0"/>
          </a:p>
        </p:txBody>
      </p:sp>
      <p:sp>
        <p:nvSpPr>
          <p:cNvPr id="9" name="TextBox 8"/>
          <p:cNvSpPr txBox="1"/>
          <p:nvPr/>
        </p:nvSpPr>
        <p:spPr>
          <a:xfrm>
            <a:off x="4800600" y="1775698"/>
            <a:ext cx="1447800" cy="369332"/>
          </a:xfrm>
          <a:prstGeom prst="rect">
            <a:avLst/>
          </a:prstGeom>
          <a:noFill/>
        </p:spPr>
        <p:txBody>
          <a:bodyPr wrap="square" rtlCol="0">
            <a:spAutoFit/>
          </a:bodyPr>
          <a:lstStyle/>
          <a:p>
            <a:r>
              <a:rPr lang="en-US" dirty="0" smtClean="0"/>
              <a:t>Reasoning:</a:t>
            </a:r>
            <a:endParaRPr lang="en-US" dirty="0"/>
          </a:p>
        </p:txBody>
      </p:sp>
    </p:spTree>
    <p:extLst>
      <p:ext uri="{BB962C8B-B14F-4D97-AF65-F5344CB8AC3E}">
        <p14:creationId xmlns:p14="http://schemas.microsoft.com/office/powerpoint/2010/main" val="26909205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228600"/>
            <a:ext cx="8534400" cy="12954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81000" y="1676400"/>
            <a:ext cx="4038600" cy="4953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800600" y="1676400"/>
            <a:ext cx="4038600" cy="4953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381000"/>
            <a:ext cx="914400" cy="369332"/>
          </a:xfrm>
          <a:prstGeom prst="rect">
            <a:avLst/>
          </a:prstGeom>
          <a:noFill/>
        </p:spPr>
        <p:txBody>
          <a:bodyPr wrap="square" rtlCol="0">
            <a:spAutoFit/>
          </a:bodyPr>
          <a:lstStyle/>
          <a:p>
            <a:r>
              <a:rPr lang="en-US" dirty="0" smtClean="0"/>
              <a:t>Claim:</a:t>
            </a:r>
            <a:endParaRPr lang="en-US" dirty="0"/>
          </a:p>
        </p:txBody>
      </p:sp>
      <p:sp>
        <p:nvSpPr>
          <p:cNvPr id="7" name="TextBox 6"/>
          <p:cNvSpPr txBox="1"/>
          <p:nvPr/>
        </p:nvSpPr>
        <p:spPr>
          <a:xfrm>
            <a:off x="609600" y="864870"/>
            <a:ext cx="7924800" cy="369332"/>
          </a:xfrm>
          <a:prstGeom prst="rect">
            <a:avLst/>
          </a:prstGeom>
          <a:noFill/>
        </p:spPr>
        <p:txBody>
          <a:bodyPr wrap="square" rtlCol="0">
            <a:spAutoFit/>
          </a:bodyPr>
          <a:lstStyle/>
          <a:p>
            <a:r>
              <a:rPr lang="en-US" dirty="0"/>
              <a:t> </a:t>
            </a:r>
            <a:r>
              <a:rPr lang="en-US" dirty="0" smtClean="0"/>
              <a:t>Cold </a:t>
            </a:r>
            <a:r>
              <a:rPr lang="en-US" dirty="0"/>
              <a:t>Water </a:t>
            </a:r>
            <a:r>
              <a:rPr lang="en-US" dirty="0" smtClean="0"/>
              <a:t>absorbs </a:t>
            </a:r>
            <a:r>
              <a:rPr lang="en-US" dirty="0"/>
              <a:t>more CO2 than hot water. </a:t>
            </a:r>
            <a:endParaRPr lang="en-US" dirty="0">
              <a:effectLst/>
            </a:endParaRPr>
          </a:p>
        </p:txBody>
      </p:sp>
      <p:sp>
        <p:nvSpPr>
          <p:cNvPr id="8" name="TextBox 7"/>
          <p:cNvSpPr txBox="1"/>
          <p:nvPr/>
        </p:nvSpPr>
        <p:spPr>
          <a:xfrm>
            <a:off x="400050" y="1775698"/>
            <a:ext cx="1428750" cy="369332"/>
          </a:xfrm>
          <a:prstGeom prst="rect">
            <a:avLst/>
          </a:prstGeom>
          <a:noFill/>
        </p:spPr>
        <p:txBody>
          <a:bodyPr wrap="square" rtlCol="0">
            <a:spAutoFit/>
          </a:bodyPr>
          <a:lstStyle/>
          <a:p>
            <a:r>
              <a:rPr lang="en-US" dirty="0" smtClean="0"/>
              <a:t>Evidence:</a:t>
            </a:r>
            <a:endParaRPr lang="en-US" dirty="0"/>
          </a:p>
        </p:txBody>
      </p:sp>
      <p:sp>
        <p:nvSpPr>
          <p:cNvPr id="9" name="TextBox 8"/>
          <p:cNvSpPr txBox="1"/>
          <p:nvPr/>
        </p:nvSpPr>
        <p:spPr>
          <a:xfrm>
            <a:off x="4800600" y="1775698"/>
            <a:ext cx="1447800" cy="369332"/>
          </a:xfrm>
          <a:prstGeom prst="rect">
            <a:avLst/>
          </a:prstGeom>
          <a:noFill/>
        </p:spPr>
        <p:txBody>
          <a:bodyPr wrap="square" rtlCol="0">
            <a:spAutoFit/>
          </a:bodyPr>
          <a:lstStyle/>
          <a:p>
            <a:r>
              <a:rPr lang="en-US" dirty="0" smtClean="0"/>
              <a:t>Reasoning:</a:t>
            </a:r>
            <a:endParaRPr lang="en-US" dirty="0"/>
          </a:p>
        </p:txBody>
      </p:sp>
      <p:sp>
        <p:nvSpPr>
          <p:cNvPr id="11" name="TextBox 10"/>
          <p:cNvSpPr txBox="1"/>
          <p:nvPr/>
        </p:nvSpPr>
        <p:spPr>
          <a:xfrm>
            <a:off x="4800600" y="2126535"/>
            <a:ext cx="4038600" cy="4247317"/>
          </a:xfrm>
          <a:prstGeom prst="rect">
            <a:avLst/>
          </a:prstGeom>
          <a:noFill/>
        </p:spPr>
        <p:txBody>
          <a:bodyPr wrap="square" rtlCol="0">
            <a:spAutoFit/>
          </a:bodyPr>
          <a:lstStyle/>
          <a:p>
            <a:pPr marL="285750" lvl="0" indent="-285750">
              <a:buFont typeface="Arial" panose="020B0604020202020204" pitchFamily="34" charset="0"/>
              <a:buChar char="•"/>
            </a:pPr>
            <a:r>
              <a:rPr lang="en-US" dirty="0" smtClean="0"/>
              <a:t>The size of balloons increases due to CO</a:t>
            </a:r>
            <a:r>
              <a:rPr lang="en-US" baseline="-25000" dirty="0" smtClean="0"/>
              <a:t>2</a:t>
            </a:r>
            <a:r>
              <a:rPr lang="en-US" dirty="0" smtClean="0"/>
              <a:t> being released from water in the flask.</a:t>
            </a:r>
          </a:p>
          <a:p>
            <a:pPr marL="285750" lvl="0" indent="-285750">
              <a:buFont typeface="Arial" panose="020B0604020202020204" pitchFamily="34" charset="0"/>
              <a:buChar char="•"/>
            </a:pPr>
            <a:r>
              <a:rPr lang="en-US" dirty="0" smtClean="0"/>
              <a:t>The balloon on the  flask filled with warm water and CO</a:t>
            </a:r>
            <a:r>
              <a:rPr lang="en-US" baseline="-25000" dirty="0" smtClean="0"/>
              <a:t>2</a:t>
            </a:r>
            <a:r>
              <a:rPr lang="en-US" dirty="0" smtClean="0"/>
              <a:t> gas was bigger than the balloon on the flask with cold water and CO</a:t>
            </a:r>
            <a:r>
              <a:rPr lang="en-US" baseline="-25000" dirty="0" smtClean="0"/>
              <a:t>2</a:t>
            </a:r>
            <a:r>
              <a:rPr lang="en-US" dirty="0" smtClean="0"/>
              <a:t> gas.  </a:t>
            </a:r>
          </a:p>
          <a:p>
            <a:pPr marL="285750" lvl="0" indent="-285750">
              <a:buFont typeface="Arial" panose="020B0604020202020204" pitchFamily="34" charset="0"/>
              <a:buChar char="•"/>
            </a:pPr>
            <a:r>
              <a:rPr lang="en-US" dirty="0" smtClean="0"/>
              <a:t>This indicates that more CO</a:t>
            </a:r>
            <a:r>
              <a:rPr lang="en-US" baseline="-25000" dirty="0" smtClean="0"/>
              <a:t>2</a:t>
            </a:r>
            <a:r>
              <a:rPr lang="en-US" dirty="0" smtClean="0"/>
              <a:t> gas was absorbed in the warm water (and less was released into the balloon).</a:t>
            </a:r>
          </a:p>
          <a:p>
            <a:pPr marL="285750" lvl="0" indent="-285750">
              <a:buFont typeface="Arial" panose="020B0604020202020204" pitchFamily="34" charset="0"/>
              <a:buChar char="•"/>
            </a:pPr>
            <a:r>
              <a:rPr lang="en-US" dirty="0" smtClean="0"/>
              <a:t>Warmer water increases the speed of the CO</a:t>
            </a:r>
            <a:r>
              <a:rPr lang="en-US" baseline="-25000" dirty="0" smtClean="0"/>
              <a:t>2</a:t>
            </a:r>
            <a:r>
              <a:rPr lang="en-US" dirty="0" smtClean="0"/>
              <a:t> molecules, allowing them to escape into the atmosphere (balloon) faster.  </a:t>
            </a:r>
            <a:endParaRPr lang="en-US" dirty="0"/>
          </a:p>
        </p:txBody>
      </p:sp>
      <p:graphicFrame>
        <p:nvGraphicFramePr>
          <p:cNvPr id="13" name="Chart 12"/>
          <p:cNvGraphicFramePr>
            <a:graphicFrameLocks/>
          </p:cNvGraphicFramePr>
          <p:nvPr>
            <p:extLst>
              <p:ext uri="{D42A27DB-BD31-4B8C-83A1-F6EECF244321}">
                <p14:modId xmlns:p14="http://schemas.microsoft.com/office/powerpoint/2010/main" val="2214757393"/>
              </p:ext>
            </p:extLst>
          </p:nvPr>
        </p:nvGraphicFramePr>
        <p:xfrm>
          <a:off x="609600" y="2895600"/>
          <a:ext cx="3048000" cy="229945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210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Analysis Questions</a:t>
            </a:r>
            <a:endParaRPr lang="en-US" dirty="0">
              <a:solidFill>
                <a:schemeClr val="tx1"/>
              </a:solidFill>
            </a:endParaRPr>
          </a:p>
        </p:txBody>
      </p:sp>
      <p:sp>
        <p:nvSpPr>
          <p:cNvPr id="3" name="Content Placeholder 2"/>
          <p:cNvSpPr>
            <a:spLocks noGrp="1"/>
          </p:cNvSpPr>
          <p:nvPr>
            <p:ph idx="1"/>
          </p:nvPr>
        </p:nvSpPr>
        <p:spPr>
          <a:xfrm>
            <a:off x="457200" y="1600200"/>
            <a:ext cx="8229600" cy="4800600"/>
          </a:xfrm>
        </p:spPr>
        <p:txBody>
          <a:bodyPr>
            <a:normAutofit fontScale="92500" lnSpcReduction="10000"/>
          </a:bodyPr>
          <a:lstStyle/>
          <a:p>
            <a:r>
              <a:rPr lang="en-US" dirty="0" smtClean="0"/>
              <a:t>Why do we need some greenhouse gases, like CO</a:t>
            </a:r>
            <a:r>
              <a:rPr lang="en-US" baseline="-25000" dirty="0" smtClean="0"/>
              <a:t>2</a:t>
            </a:r>
            <a:r>
              <a:rPr lang="en-US" dirty="0" smtClean="0"/>
              <a:t> in the atmosphere?</a:t>
            </a:r>
          </a:p>
          <a:p>
            <a:endParaRPr lang="en-US" dirty="0"/>
          </a:p>
          <a:p>
            <a:r>
              <a:rPr lang="en-US" dirty="0"/>
              <a:t>What happens if people add extra greenhouse gases, like </a:t>
            </a:r>
            <a:r>
              <a:rPr lang="en-US" dirty="0" smtClean="0"/>
              <a:t>CO</a:t>
            </a:r>
            <a:r>
              <a:rPr lang="en-US" baseline="-25000" dirty="0" smtClean="0"/>
              <a:t>2</a:t>
            </a:r>
            <a:r>
              <a:rPr lang="en-US" dirty="0" smtClean="0"/>
              <a:t> </a:t>
            </a:r>
            <a:r>
              <a:rPr lang="en-US" dirty="0"/>
              <a:t>to the atmosphere</a:t>
            </a:r>
            <a:r>
              <a:rPr lang="en-US" dirty="0" smtClean="0"/>
              <a:t>?</a:t>
            </a:r>
          </a:p>
          <a:p>
            <a:endParaRPr lang="en-US" dirty="0"/>
          </a:p>
          <a:p>
            <a:r>
              <a:rPr lang="en-US" dirty="0"/>
              <a:t>How does the ocean affect the amount of </a:t>
            </a:r>
            <a:r>
              <a:rPr lang="en-US" dirty="0" smtClean="0"/>
              <a:t>CO</a:t>
            </a:r>
            <a:r>
              <a:rPr lang="en-US" baseline="-25000" dirty="0" smtClean="0"/>
              <a:t>2</a:t>
            </a:r>
            <a:r>
              <a:rPr lang="en-US" dirty="0" smtClean="0"/>
              <a:t> </a:t>
            </a:r>
            <a:r>
              <a:rPr lang="en-US" dirty="0"/>
              <a:t>in the atmosphere</a:t>
            </a:r>
            <a:r>
              <a:rPr lang="en-US" dirty="0" smtClean="0"/>
              <a:t>?</a:t>
            </a:r>
          </a:p>
          <a:p>
            <a:endParaRPr lang="en-US" dirty="0"/>
          </a:p>
          <a:p>
            <a:r>
              <a:rPr lang="en-US" dirty="0"/>
              <a:t>What will warmer oceans, due to climate change, do to the amount of CO</a:t>
            </a:r>
            <a:r>
              <a:rPr lang="en-US" baseline="-25000" dirty="0"/>
              <a:t>2</a:t>
            </a:r>
            <a:r>
              <a:rPr lang="en-US" dirty="0"/>
              <a:t> in the atmosphere?</a:t>
            </a:r>
          </a:p>
          <a:p>
            <a:endParaRPr lang="en-US" dirty="0" smtClean="0"/>
          </a:p>
          <a:p>
            <a:endParaRPr lang="en-US" dirty="0"/>
          </a:p>
          <a:p>
            <a:endParaRPr lang="en-US" dirty="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8389461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6200" y="990600"/>
            <a:ext cx="8991600" cy="5791200"/>
            <a:chOff x="76200" y="990600"/>
            <a:chExt cx="8991600" cy="5791200"/>
          </a:xfrm>
        </p:grpSpPr>
        <p:grpSp>
          <p:nvGrpSpPr>
            <p:cNvPr id="2" name="Group 1"/>
            <p:cNvGrpSpPr/>
            <p:nvPr/>
          </p:nvGrpSpPr>
          <p:grpSpPr>
            <a:xfrm>
              <a:off x="76200" y="990600"/>
              <a:ext cx="8991600" cy="5791200"/>
              <a:chOff x="76200" y="381000"/>
              <a:chExt cx="8991600" cy="5791200"/>
            </a:xfrm>
          </p:grpSpPr>
          <p:sp>
            <p:nvSpPr>
              <p:cNvPr id="7" name="Rectangle 6"/>
              <p:cNvSpPr/>
              <p:nvPr/>
            </p:nvSpPr>
            <p:spPr>
              <a:xfrm>
                <a:off x="76200" y="381000"/>
                <a:ext cx="8991600" cy="5791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6"/>
              <p:cNvSpPr txBox="1">
                <a:spLocks noChangeArrowheads="1"/>
              </p:cNvSpPr>
              <p:nvPr/>
            </p:nvSpPr>
            <p:spPr bwMode="auto">
              <a:xfrm>
                <a:off x="352425" y="609600"/>
                <a:ext cx="2047875"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do you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know</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Box 6"/>
              <p:cNvSpPr txBox="1">
                <a:spLocks noChangeArrowheads="1"/>
              </p:cNvSpPr>
              <p:nvPr/>
            </p:nvSpPr>
            <p:spPr bwMode="auto">
              <a:xfrm>
                <a:off x="2619375" y="609600"/>
                <a:ext cx="1943100"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did you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learn</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6"/>
              <p:cNvSpPr txBox="1">
                <a:spLocks noChangeArrowheads="1"/>
              </p:cNvSpPr>
              <p:nvPr/>
            </p:nvSpPr>
            <p:spPr bwMode="auto">
              <a:xfrm>
                <a:off x="4676775" y="609600"/>
                <a:ext cx="1924685" cy="285750"/>
              </a:xfrm>
              <a:prstGeom prst="rect">
                <a:avLst/>
              </a:prstGeom>
              <a:noFill/>
              <a:ln>
                <a:noFill/>
              </a:ln>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is your evidence?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6"/>
              <p:cNvSpPr txBox="1">
                <a:spLocks noChangeArrowheads="1"/>
              </p:cNvSpPr>
              <p:nvPr/>
            </p:nvSpPr>
            <p:spPr bwMode="auto">
              <a:xfrm>
                <a:off x="6657975" y="609600"/>
                <a:ext cx="2133600"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are you wondering?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p:cNvCxnSpPr/>
              <p:nvPr/>
            </p:nvCxnSpPr>
            <p:spPr>
              <a:xfrm>
                <a:off x="22860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056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1" name="Straight Connector 10"/>
            <p:cNvCxnSpPr/>
            <p:nvPr/>
          </p:nvCxnSpPr>
          <p:spPr>
            <a:xfrm>
              <a:off x="4572000" y="9906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Title 1"/>
          <p:cNvSpPr txBox="1">
            <a:spLocks/>
          </p:cNvSpPr>
          <p:nvPr/>
        </p:nvSpPr>
        <p:spPr>
          <a:xfrm>
            <a:off x="457200" y="76200"/>
            <a:ext cx="82296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smtClean="0">
                <a:solidFill>
                  <a:schemeClr val="tx1"/>
                </a:solidFill>
              </a:rPr>
              <a:t>K-L-E-W Chart</a:t>
            </a:r>
            <a:endParaRPr lang="en-US" dirty="0">
              <a:solidFill>
                <a:schemeClr val="tx1"/>
              </a:solidFill>
            </a:endParaRPr>
          </a:p>
        </p:txBody>
      </p:sp>
    </p:spTree>
    <p:extLst>
      <p:ext uri="{BB962C8B-B14F-4D97-AF65-F5344CB8AC3E}">
        <p14:creationId xmlns:p14="http://schemas.microsoft.com/office/powerpoint/2010/main" val="42178472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What can YOU do to stop Climate Change?</a:t>
            </a:r>
            <a:endParaRPr lang="en-US" dirty="0">
              <a:solidFill>
                <a:schemeClr val="tx1"/>
              </a:solidFill>
            </a:endParaRP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3797806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381000"/>
            <a:ext cx="8991600" cy="5791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6"/>
          <p:cNvSpPr txBox="1">
            <a:spLocks noChangeArrowheads="1"/>
          </p:cNvSpPr>
          <p:nvPr/>
        </p:nvSpPr>
        <p:spPr bwMode="auto">
          <a:xfrm>
            <a:off x="352425" y="609600"/>
            <a:ext cx="2047875"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do you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know</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Box 6"/>
          <p:cNvSpPr txBox="1">
            <a:spLocks noChangeArrowheads="1"/>
          </p:cNvSpPr>
          <p:nvPr/>
        </p:nvSpPr>
        <p:spPr bwMode="auto">
          <a:xfrm>
            <a:off x="2619375" y="609600"/>
            <a:ext cx="1943100"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did you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learn</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6"/>
          <p:cNvSpPr txBox="1">
            <a:spLocks noChangeArrowheads="1"/>
          </p:cNvSpPr>
          <p:nvPr/>
        </p:nvSpPr>
        <p:spPr bwMode="auto">
          <a:xfrm>
            <a:off x="4676775" y="609600"/>
            <a:ext cx="1924685" cy="285750"/>
          </a:xfrm>
          <a:prstGeom prst="rect">
            <a:avLst/>
          </a:prstGeom>
          <a:noFill/>
          <a:ln>
            <a:noFill/>
          </a:ln>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is your evidence?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6"/>
          <p:cNvSpPr txBox="1">
            <a:spLocks noChangeArrowheads="1"/>
          </p:cNvSpPr>
          <p:nvPr/>
        </p:nvSpPr>
        <p:spPr bwMode="auto">
          <a:xfrm>
            <a:off x="6657975" y="609600"/>
            <a:ext cx="2133600"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are you wondering?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p:cNvCxnSpPr/>
          <p:nvPr/>
        </p:nvCxnSpPr>
        <p:spPr>
          <a:xfrm>
            <a:off x="22860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056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3059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tx1"/>
                </a:solidFill>
              </a:rPr>
              <a:t>What happens when you open this bottle?</a:t>
            </a:r>
            <a:endParaRPr lang="en-US" dirty="0">
              <a:solidFill>
                <a:schemeClr val="tx1"/>
              </a:solidFill>
            </a:endParaRPr>
          </a:p>
        </p:txBody>
      </p:sp>
      <p:pic>
        <p:nvPicPr>
          <p:cNvPr id="6" name="Picture 2" descr="http://kidspressmagazine.com/wp-content/uploads/2014/04/dreamstime_xl_12522351.jp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b="7373"/>
          <a:stretch/>
        </p:blipFill>
        <p:spPr bwMode="auto">
          <a:xfrm rot="838033">
            <a:off x="4953000" y="2013466"/>
            <a:ext cx="3059021" cy="4234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73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allpapers111.com/wp-content/uploads/2014/12/3D-Bubbles-HD-Wallpapers7.jpg"/>
          <p:cNvPicPr>
            <a:picLocks noChangeAspect="1" noChangeArrowheads="1"/>
          </p:cNvPicPr>
          <p:nvPr/>
        </p:nvPicPr>
        <p:blipFill rotWithShape="1">
          <a:blip r:embed="rId3">
            <a:extLst>
              <a:ext uri="{28A0092B-C50C-407E-A947-70E740481C1C}">
                <a14:useLocalDpi xmlns:a14="http://schemas.microsoft.com/office/drawing/2010/main" val="0"/>
              </a:ext>
            </a:extLst>
          </a:blip>
          <a:srcRect l="-394" t="-151" r="50000" b="151"/>
          <a:stretch/>
        </p:blipFill>
        <p:spPr bwMode="auto">
          <a:xfrm>
            <a:off x="427703" y="951070"/>
            <a:ext cx="4247536"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TextBox 1"/>
          <p:cNvSpPr txBox="1"/>
          <p:nvPr/>
        </p:nvSpPr>
        <p:spPr>
          <a:xfrm>
            <a:off x="5105400" y="3982878"/>
            <a:ext cx="3657600" cy="2246769"/>
          </a:xfrm>
          <a:prstGeom prst="rect">
            <a:avLst/>
          </a:prstGeom>
          <a:noFill/>
        </p:spPr>
        <p:txBody>
          <a:bodyPr wrap="square" rtlCol="0">
            <a:spAutoFit/>
          </a:bodyPr>
          <a:lstStyle/>
          <a:p>
            <a:r>
              <a:rPr lang="en-US" sz="2800" b="1" dirty="0" smtClean="0"/>
              <a:t>Every bubble in a carbonated drink is full of carbon dioxide, which we call CO</a:t>
            </a:r>
            <a:r>
              <a:rPr lang="en-US" sz="2800" b="1" baseline="-25000" dirty="0" smtClean="0"/>
              <a:t>2</a:t>
            </a:r>
            <a:r>
              <a:rPr lang="en-US" sz="2800" b="1" dirty="0" smtClean="0"/>
              <a:t> </a:t>
            </a:r>
            <a:endParaRPr lang="en-US" sz="2800" b="1" dirty="0"/>
          </a:p>
        </p:txBody>
      </p:sp>
      <p:sp>
        <p:nvSpPr>
          <p:cNvPr id="20" name="TextBox 19"/>
          <p:cNvSpPr txBox="1"/>
          <p:nvPr/>
        </p:nvSpPr>
        <p:spPr>
          <a:xfrm>
            <a:off x="4876800" y="228600"/>
            <a:ext cx="4114800" cy="2246769"/>
          </a:xfrm>
          <a:prstGeom prst="rect">
            <a:avLst/>
          </a:prstGeom>
          <a:noFill/>
        </p:spPr>
        <p:txBody>
          <a:bodyPr wrap="square" rtlCol="0">
            <a:spAutoFit/>
          </a:bodyPr>
          <a:lstStyle/>
          <a:p>
            <a:r>
              <a:rPr lang="en-US" sz="2800" b="1" dirty="0" smtClean="0"/>
              <a:t>When the bubbles get to the top of bottle and come into contact with the air, they pop and release their CO</a:t>
            </a:r>
            <a:r>
              <a:rPr lang="en-US" sz="2800" b="1" baseline="-25000" dirty="0" smtClean="0"/>
              <a:t>2</a:t>
            </a:r>
            <a:endParaRPr lang="en-US" sz="2800" b="1" dirty="0"/>
          </a:p>
        </p:txBody>
      </p:sp>
      <p:sp>
        <p:nvSpPr>
          <p:cNvPr id="22" name="TextBox 21"/>
          <p:cNvSpPr txBox="1"/>
          <p:nvPr/>
        </p:nvSpPr>
        <p:spPr>
          <a:xfrm>
            <a:off x="4876800" y="2692550"/>
            <a:ext cx="4114800" cy="1323439"/>
          </a:xfrm>
          <a:prstGeom prst="rect">
            <a:avLst/>
          </a:prstGeom>
          <a:noFill/>
        </p:spPr>
        <p:txBody>
          <a:bodyPr wrap="square" rtlCol="0">
            <a:spAutoFit/>
          </a:bodyPr>
          <a:lstStyle/>
          <a:p>
            <a:r>
              <a:rPr lang="en-US" sz="2800" b="1" dirty="0" smtClean="0"/>
              <a:t>The bubbles, carrying the CO</a:t>
            </a:r>
            <a:r>
              <a:rPr lang="en-US" sz="2800" b="1" baseline="-25000" dirty="0" smtClean="0"/>
              <a:t>2, </a:t>
            </a:r>
            <a:r>
              <a:rPr lang="en-US" sz="2800" b="1" dirty="0" smtClean="0"/>
              <a:t>float to the top.</a:t>
            </a:r>
          </a:p>
          <a:p>
            <a:r>
              <a:rPr lang="en-US" sz="2400" b="1" dirty="0" smtClean="0"/>
              <a:t> </a:t>
            </a:r>
            <a:endParaRPr lang="en-US" sz="2400" b="1" dirty="0"/>
          </a:p>
        </p:txBody>
      </p:sp>
      <p:sp>
        <p:nvSpPr>
          <p:cNvPr id="26" name="TextBox 25"/>
          <p:cNvSpPr txBox="1"/>
          <p:nvPr/>
        </p:nvSpPr>
        <p:spPr>
          <a:xfrm rot="479979">
            <a:off x="248262" y="164466"/>
            <a:ext cx="875071" cy="369332"/>
          </a:xfrm>
          <a:prstGeom prst="rect">
            <a:avLst/>
          </a:prstGeom>
          <a:noFill/>
        </p:spPr>
        <p:txBody>
          <a:bodyPr wrap="square" rtlCol="0">
            <a:spAutoFit/>
          </a:bodyPr>
          <a:lstStyle/>
          <a:p>
            <a:r>
              <a:rPr lang="en-US" b="1" dirty="0" smtClean="0"/>
              <a:t>CO</a:t>
            </a:r>
            <a:r>
              <a:rPr lang="en-US" b="1" baseline="-25000" dirty="0" smtClean="0"/>
              <a:t>2</a:t>
            </a:r>
            <a:endParaRPr lang="en-US" b="1" dirty="0" smtClean="0"/>
          </a:p>
        </p:txBody>
      </p:sp>
      <p:sp>
        <p:nvSpPr>
          <p:cNvPr id="28" name="TextBox 27"/>
          <p:cNvSpPr txBox="1"/>
          <p:nvPr/>
        </p:nvSpPr>
        <p:spPr>
          <a:xfrm>
            <a:off x="1595795" y="423185"/>
            <a:ext cx="875071" cy="369332"/>
          </a:xfrm>
          <a:prstGeom prst="rect">
            <a:avLst/>
          </a:prstGeom>
          <a:noFill/>
        </p:spPr>
        <p:txBody>
          <a:bodyPr wrap="square" rtlCol="0">
            <a:spAutoFit/>
          </a:bodyPr>
          <a:lstStyle/>
          <a:p>
            <a:r>
              <a:rPr lang="en-US" b="1" dirty="0" smtClean="0"/>
              <a:t>CO</a:t>
            </a:r>
            <a:r>
              <a:rPr lang="en-US" b="1" baseline="-25000" dirty="0" smtClean="0"/>
              <a:t>2</a:t>
            </a:r>
            <a:endParaRPr lang="en-US" b="1" dirty="0" smtClean="0"/>
          </a:p>
        </p:txBody>
      </p:sp>
      <p:sp>
        <p:nvSpPr>
          <p:cNvPr id="29" name="TextBox 28"/>
          <p:cNvSpPr txBox="1"/>
          <p:nvPr/>
        </p:nvSpPr>
        <p:spPr>
          <a:xfrm rot="19395796">
            <a:off x="1075709" y="164466"/>
            <a:ext cx="875071" cy="369332"/>
          </a:xfrm>
          <a:prstGeom prst="rect">
            <a:avLst/>
          </a:prstGeom>
          <a:noFill/>
        </p:spPr>
        <p:txBody>
          <a:bodyPr wrap="square" rtlCol="0">
            <a:spAutoFit/>
          </a:bodyPr>
          <a:lstStyle/>
          <a:p>
            <a:r>
              <a:rPr lang="en-US" b="1" dirty="0" smtClean="0"/>
              <a:t>CO</a:t>
            </a:r>
            <a:r>
              <a:rPr lang="en-US" b="1" baseline="-25000" dirty="0" smtClean="0"/>
              <a:t>2</a:t>
            </a:r>
            <a:endParaRPr lang="en-US" b="1" dirty="0" smtClean="0"/>
          </a:p>
        </p:txBody>
      </p:sp>
      <p:sp>
        <p:nvSpPr>
          <p:cNvPr id="30" name="TextBox 29"/>
          <p:cNvSpPr txBox="1"/>
          <p:nvPr/>
        </p:nvSpPr>
        <p:spPr>
          <a:xfrm rot="20332155">
            <a:off x="2396893" y="209000"/>
            <a:ext cx="875071" cy="369332"/>
          </a:xfrm>
          <a:prstGeom prst="rect">
            <a:avLst/>
          </a:prstGeom>
          <a:noFill/>
        </p:spPr>
        <p:txBody>
          <a:bodyPr wrap="square" rtlCol="0">
            <a:spAutoFit/>
          </a:bodyPr>
          <a:lstStyle/>
          <a:p>
            <a:r>
              <a:rPr lang="en-US" b="1" dirty="0" smtClean="0"/>
              <a:t>CO</a:t>
            </a:r>
            <a:r>
              <a:rPr lang="en-US" b="1" baseline="-25000" dirty="0" smtClean="0"/>
              <a:t>2</a:t>
            </a:r>
            <a:endParaRPr lang="en-US" b="1" dirty="0" smtClean="0"/>
          </a:p>
        </p:txBody>
      </p:sp>
      <p:sp>
        <p:nvSpPr>
          <p:cNvPr id="31" name="TextBox 30"/>
          <p:cNvSpPr txBox="1"/>
          <p:nvPr/>
        </p:nvSpPr>
        <p:spPr>
          <a:xfrm rot="1534512">
            <a:off x="3389649" y="322359"/>
            <a:ext cx="875071" cy="369332"/>
          </a:xfrm>
          <a:prstGeom prst="rect">
            <a:avLst/>
          </a:prstGeom>
          <a:noFill/>
        </p:spPr>
        <p:txBody>
          <a:bodyPr wrap="square" rtlCol="0">
            <a:spAutoFit/>
          </a:bodyPr>
          <a:lstStyle/>
          <a:p>
            <a:r>
              <a:rPr lang="en-US" b="1" dirty="0" smtClean="0"/>
              <a:t>CO</a:t>
            </a:r>
            <a:r>
              <a:rPr lang="en-US" b="1" baseline="-25000" dirty="0" smtClean="0"/>
              <a:t>2</a:t>
            </a:r>
            <a:endParaRPr lang="en-US" b="1" dirty="0" smtClean="0"/>
          </a:p>
        </p:txBody>
      </p:sp>
      <p:sp>
        <p:nvSpPr>
          <p:cNvPr id="27" name="Oval 26"/>
          <p:cNvSpPr/>
          <p:nvPr/>
        </p:nvSpPr>
        <p:spPr>
          <a:xfrm>
            <a:off x="916180" y="6077247"/>
            <a:ext cx="338705" cy="304800"/>
          </a:xfrm>
          <a:prstGeom prst="ellipse">
            <a:avLst/>
          </a:prstGeom>
          <a:solidFill>
            <a:schemeClr val="bg2">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327356" y="1790700"/>
            <a:ext cx="3790744" cy="4451647"/>
            <a:chOff x="1327356" y="1790700"/>
            <a:chExt cx="3790744" cy="4451647"/>
          </a:xfrm>
        </p:grpSpPr>
        <p:cxnSp>
          <p:nvCxnSpPr>
            <p:cNvPr id="4" name="Straight Arrow Connector 3"/>
            <p:cNvCxnSpPr/>
            <p:nvPr/>
          </p:nvCxnSpPr>
          <p:spPr>
            <a:xfrm flipH="1" flipV="1">
              <a:off x="1860755" y="3429001"/>
              <a:ext cx="3200400" cy="20573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1327356" y="5260152"/>
              <a:ext cx="3549444" cy="2262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2344996" y="1790700"/>
              <a:ext cx="2684204" cy="3009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1327358" y="5715000"/>
              <a:ext cx="3701842" cy="5146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1917700" y="3441701"/>
              <a:ext cx="3200400" cy="205739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1384301" y="5272852"/>
              <a:ext cx="3549444" cy="22624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2401941" y="1803400"/>
              <a:ext cx="2684204" cy="30099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1384303" y="5727700"/>
              <a:ext cx="3701842" cy="51464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1534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0" presetClass="path" presetSubtype="0" accel="50000" decel="50000" fill="hold" grpId="0" nodeType="withEffect">
                                  <p:stCondLst>
                                    <p:cond delay="750"/>
                                  </p:stCondLst>
                                  <p:childTnLst>
                                    <p:animMotion origin="layout" path="M 3.61111E-6 -0.00023 C 0.00069 -0.19421 3.61111E-6 -0.3875 0.00364 -0.57916 C 0.00382 -0.62986 0.00347 -0.66504 0.00573 -0.70856 C 0.0059 -0.72176 0.0052 -0.7368 0.00625 -0.74768 C 0.00677 -0.75277 0.00798 -0.74467 0.00885 -0.74352 C 0.01041 -0.74143 0.01302 -0.73611 0.01475 -0.73611 " pathEditMode="relative" rAng="0" ptsTypes="fffffA">
                                      <p:cBhvr>
                                        <p:cTn id="14" dur="2000" fill="hold"/>
                                        <p:tgtEl>
                                          <p:spTgt spid="27"/>
                                        </p:tgtEl>
                                        <p:attrNameLst>
                                          <p:attrName>ppt_x</p:attrName>
                                          <p:attrName>ppt_y</p:attrName>
                                        </p:attrNameLst>
                                      </p:cBhvr>
                                      <p:rCtr x="729" y="-37616"/>
                                    </p:animMotion>
                                  </p:childTnLst>
                                </p:cTn>
                              </p:par>
                            </p:childTnLst>
                          </p:cTn>
                        </p:par>
                        <p:par>
                          <p:cTn id="15" fill="hold">
                            <p:stCondLst>
                              <p:cond delay="2750"/>
                            </p:stCondLst>
                            <p:childTnLst>
                              <p:par>
                                <p:cTn id="16" presetID="1" presetClass="entr" presetSubtype="0" fill="hold" grpId="0" nodeType="afterEffect">
                                  <p:stCondLst>
                                    <p:cond delay="1250"/>
                                  </p:stCondLst>
                                  <p:childTnLst>
                                    <p:set>
                                      <p:cBhvr>
                                        <p:cTn id="17" dur="1" fill="hold">
                                          <p:stCondLst>
                                            <p:cond delay="0"/>
                                          </p:stCondLst>
                                        </p:cTn>
                                        <p:tgtEl>
                                          <p:spTgt spid="20"/>
                                        </p:tgtEl>
                                        <p:attrNameLst>
                                          <p:attrName>style.visibility</p:attrName>
                                        </p:attrNameLst>
                                      </p:cBhvr>
                                      <p:to>
                                        <p:strVal val="visible"/>
                                      </p:to>
                                    </p:set>
                                  </p:childTnLst>
                                </p:cTn>
                              </p:par>
                              <p:par>
                                <p:cTn id="18" presetID="1" presetClass="entr" presetSubtype="0" fill="hold" grpId="0" nodeType="withEffect">
                                  <p:stCondLst>
                                    <p:cond delay="200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grpId="0" nodeType="withEffect">
                                  <p:stCondLst>
                                    <p:cond delay="100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grpId="0" nodeType="withEffect">
                                  <p:stCondLst>
                                    <p:cond delay="750"/>
                                  </p:stCondLst>
                                  <p:childTnLst>
                                    <p:set>
                                      <p:cBhvr>
                                        <p:cTn id="23" dur="1" fill="hold">
                                          <p:stCondLst>
                                            <p:cond delay="0"/>
                                          </p:stCondLst>
                                        </p:cTn>
                                        <p:tgtEl>
                                          <p:spTgt spid="28"/>
                                        </p:tgtEl>
                                        <p:attrNameLst>
                                          <p:attrName>style.visibility</p:attrName>
                                        </p:attrNameLst>
                                      </p:cBhvr>
                                      <p:to>
                                        <p:strVal val="visible"/>
                                      </p:to>
                                    </p:set>
                                  </p:childTnLst>
                                </p:cTn>
                              </p:par>
                              <p:par>
                                <p:cTn id="24" presetID="1" presetClass="entr" presetSubtype="0" fill="hold" grpId="0" nodeType="withEffect">
                                  <p:stCondLst>
                                    <p:cond delay="1250"/>
                                  </p:stCondLst>
                                  <p:childTnLst>
                                    <p:set>
                                      <p:cBhvr>
                                        <p:cTn id="25" dur="1" fill="hold">
                                          <p:stCondLst>
                                            <p:cond delay="0"/>
                                          </p:stCondLst>
                                        </p:cTn>
                                        <p:tgtEl>
                                          <p:spTgt spid="31"/>
                                        </p:tgtEl>
                                        <p:attrNameLst>
                                          <p:attrName>style.visibility</p:attrName>
                                        </p:attrNameLst>
                                      </p:cBhvr>
                                      <p:to>
                                        <p:strVal val="visible"/>
                                      </p:to>
                                    </p:set>
                                  </p:childTnLst>
                                </p:cTn>
                              </p:par>
                              <p:par>
                                <p:cTn id="26" presetID="1" presetClass="entr" presetSubtype="0" fill="hold" grpId="0" nodeType="withEffect">
                                  <p:stCondLst>
                                    <p:cond delay="1000"/>
                                  </p:stCondLst>
                                  <p:childTnLst>
                                    <p:set>
                                      <p:cBhvr>
                                        <p:cTn id="2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2" grpId="0"/>
      <p:bldP spid="26" grpId="0"/>
      <p:bldP spid="28" grpId="0"/>
      <p:bldP spid="29" grpId="0"/>
      <p:bldP spid="30" grpId="0"/>
      <p:bldP spid="31" grpId="0"/>
      <p:bldP spid="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381000"/>
            <a:ext cx="8991600" cy="57912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6"/>
          <p:cNvSpPr txBox="1">
            <a:spLocks noChangeArrowheads="1"/>
          </p:cNvSpPr>
          <p:nvPr/>
        </p:nvSpPr>
        <p:spPr bwMode="auto">
          <a:xfrm>
            <a:off x="352425" y="609600"/>
            <a:ext cx="2047875"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do you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know</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Box 6"/>
          <p:cNvSpPr txBox="1">
            <a:spLocks noChangeArrowheads="1"/>
          </p:cNvSpPr>
          <p:nvPr/>
        </p:nvSpPr>
        <p:spPr bwMode="auto">
          <a:xfrm>
            <a:off x="2619375" y="609600"/>
            <a:ext cx="1943100"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did you </a:t>
            </a:r>
            <a:r>
              <a:rPr lang="en-US" sz="1400" b="1" dirty="0" smtClean="0">
                <a:effectLst/>
                <a:latin typeface="Calibri" panose="020F0502020204030204" pitchFamily="34" charset="0"/>
                <a:ea typeface="Calibri" panose="020F0502020204030204" pitchFamily="34" charset="0"/>
                <a:cs typeface="Times New Roman" panose="02020603050405020304" pitchFamily="18" charset="0"/>
              </a:rPr>
              <a:t>learn</a:t>
            </a:r>
            <a:r>
              <a:rPr lang="en-US" sz="1400" b="1" dirty="0">
                <a:effectLst/>
                <a:latin typeface="Calibri" panose="020F0502020204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6"/>
          <p:cNvSpPr txBox="1">
            <a:spLocks noChangeArrowheads="1"/>
          </p:cNvSpPr>
          <p:nvPr/>
        </p:nvSpPr>
        <p:spPr bwMode="auto">
          <a:xfrm>
            <a:off x="4676775" y="609600"/>
            <a:ext cx="1924685" cy="285750"/>
          </a:xfrm>
          <a:prstGeom prst="rect">
            <a:avLst/>
          </a:prstGeom>
          <a:noFill/>
          <a:ln>
            <a:noFill/>
          </a:ln>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is your evidence?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6"/>
          <p:cNvSpPr txBox="1">
            <a:spLocks noChangeArrowheads="1"/>
          </p:cNvSpPr>
          <p:nvPr/>
        </p:nvSpPr>
        <p:spPr bwMode="auto">
          <a:xfrm>
            <a:off x="6657975" y="609600"/>
            <a:ext cx="2133600" cy="285750"/>
          </a:xfrm>
          <a:prstGeom prst="rect">
            <a:avLst/>
          </a:prstGeom>
          <a:noFill/>
          <a:ln>
            <a:noFill/>
          </a:ln>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What are you wondering?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p:cNvCxnSpPr/>
          <p:nvPr/>
        </p:nvCxnSpPr>
        <p:spPr>
          <a:xfrm>
            <a:off x="22860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5720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705600" y="381000"/>
            <a:ext cx="0" cy="57912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4445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274638"/>
            <a:ext cx="8229600" cy="1143000"/>
          </a:xfrm>
          <a:prstGeom prst="rect">
            <a:avLst/>
          </a:prstGeom>
        </p:spPr>
        <p:txBody>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US" dirty="0" smtClean="0">
                <a:solidFill>
                  <a:schemeClr val="tx1"/>
                </a:solidFill>
              </a:rPr>
              <a:t>Connection between CO</a:t>
            </a:r>
            <a:r>
              <a:rPr lang="en-US" baseline="-25000" dirty="0" smtClean="0">
                <a:solidFill>
                  <a:schemeClr val="tx1"/>
                </a:solidFill>
              </a:rPr>
              <a:t>2</a:t>
            </a:r>
            <a:r>
              <a:rPr lang="en-US" dirty="0" smtClean="0">
                <a:solidFill>
                  <a:schemeClr val="tx1"/>
                </a:solidFill>
              </a:rPr>
              <a:t> &amp; warming Earth?</a:t>
            </a:r>
            <a:endParaRPr lang="en-US" dirty="0">
              <a:solidFill>
                <a:schemeClr val="tx1"/>
              </a:solidFill>
            </a:endParaRPr>
          </a:p>
        </p:txBody>
      </p:sp>
      <p:pic>
        <p:nvPicPr>
          <p:cNvPr id="3" name="Mythbusters tests global warming theory - does CO2 warm air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1752600"/>
            <a:ext cx="6172200" cy="4629150"/>
          </a:xfrm>
          <a:prstGeom prst="rect">
            <a:avLst/>
          </a:prstGeom>
        </p:spPr>
      </p:pic>
      <p:sp>
        <p:nvSpPr>
          <p:cNvPr id="4" name="TextBox 3"/>
          <p:cNvSpPr txBox="1"/>
          <p:nvPr/>
        </p:nvSpPr>
        <p:spPr>
          <a:xfrm>
            <a:off x="1371600" y="6381750"/>
            <a:ext cx="3048000" cy="461665"/>
          </a:xfrm>
          <a:prstGeom prst="rect">
            <a:avLst/>
          </a:prstGeom>
          <a:noFill/>
        </p:spPr>
        <p:txBody>
          <a:bodyPr wrap="square" rtlCol="0">
            <a:spAutoFit/>
          </a:bodyPr>
          <a:lstStyle/>
          <a:p>
            <a:r>
              <a:rPr lang="en-US" sz="1200" dirty="0" err="1" smtClean="0"/>
              <a:t>Mythbusters</a:t>
            </a:r>
            <a:r>
              <a:rPr lang="en-US" sz="1200" dirty="0" smtClean="0"/>
              <a:t> test global warming theory, </a:t>
            </a:r>
            <a:r>
              <a:rPr lang="en-US" sz="1200" u="sng" dirty="0">
                <a:hlinkClick r:id="rId6"/>
              </a:rPr>
              <a:t>https://youtu.be/pPRd5GT0v0I</a:t>
            </a:r>
            <a:r>
              <a:rPr lang="en-US" sz="1200" dirty="0" smtClean="0"/>
              <a:t> </a:t>
            </a:r>
            <a:endParaRPr lang="en-US" sz="1200" dirty="0"/>
          </a:p>
        </p:txBody>
      </p:sp>
    </p:spTree>
    <p:extLst>
      <p:ext uri="{BB962C8B-B14F-4D97-AF65-F5344CB8AC3E}">
        <p14:creationId xmlns:p14="http://schemas.microsoft.com/office/powerpoint/2010/main" val="12485598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845820"/>
            <a:ext cx="4419600" cy="2270760"/>
          </a:xfrm>
        </p:spPr>
        <p:txBody>
          <a:bodyPr/>
          <a:lstStyle/>
          <a:p>
            <a:pPr marL="137160" indent="0">
              <a:buNone/>
            </a:pPr>
            <a:r>
              <a:rPr lang="en-US" dirty="0"/>
              <a:t>R</a:t>
            </a:r>
            <a:r>
              <a:rPr lang="en-US" dirty="0" smtClean="0"/>
              <a:t>ecords </a:t>
            </a:r>
            <a:r>
              <a:rPr lang="en-US" dirty="0"/>
              <a:t>from the late 1800s to the early 2000s show the average temperature of the Earth is increasing</a:t>
            </a:r>
          </a:p>
        </p:txBody>
      </p:sp>
      <p:sp>
        <p:nvSpPr>
          <p:cNvPr id="4" name="Oval Callout 3"/>
          <p:cNvSpPr/>
          <p:nvPr/>
        </p:nvSpPr>
        <p:spPr>
          <a:xfrm>
            <a:off x="914400" y="457200"/>
            <a:ext cx="5562600" cy="3048000"/>
          </a:xfrm>
          <a:prstGeom prst="wedgeEllipseCallout">
            <a:avLst>
              <a:gd name="adj1" fmla="val -61929"/>
              <a:gd name="adj2" fmla="val 535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ile:Symbol thumbs up.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3454" y="3863340"/>
            <a:ext cx="170807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ile:Symbol thumbs up.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846804">
            <a:off x="3933630" y="3778955"/>
            <a:ext cx="170807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ile:Symbol thumbs up.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423619">
            <a:off x="6890921" y="3902652"/>
            <a:ext cx="1708076" cy="220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4400" y="6096000"/>
            <a:ext cx="805029" cy="369332"/>
          </a:xfrm>
          <a:prstGeom prst="rect">
            <a:avLst/>
          </a:prstGeom>
          <a:noFill/>
        </p:spPr>
        <p:txBody>
          <a:bodyPr wrap="none" rtlCol="0">
            <a:spAutoFit/>
          </a:bodyPr>
          <a:lstStyle/>
          <a:p>
            <a:r>
              <a:rPr lang="en-US" dirty="0" smtClean="0"/>
              <a:t>Agree</a:t>
            </a:r>
            <a:endParaRPr lang="en-US" dirty="0"/>
          </a:p>
        </p:txBody>
      </p:sp>
      <p:sp>
        <p:nvSpPr>
          <p:cNvPr id="9" name="TextBox 8"/>
          <p:cNvSpPr txBox="1"/>
          <p:nvPr/>
        </p:nvSpPr>
        <p:spPr>
          <a:xfrm>
            <a:off x="3982639" y="6096000"/>
            <a:ext cx="1099981" cy="369332"/>
          </a:xfrm>
          <a:prstGeom prst="rect">
            <a:avLst/>
          </a:prstGeom>
          <a:noFill/>
        </p:spPr>
        <p:txBody>
          <a:bodyPr wrap="none" rtlCol="0">
            <a:spAutoFit/>
          </a:bodyPr>
          <a:lstStyle/>
          <a:p>
            <a:r>
              <a:rPr lang="en-US" dirty="0" smtClean="0"/>
              <a:t>Not Sure</a:t>
            </a:r>
            <a:endParaRPr lang="en-US" dirty="0"/>
          </a:p>
        </p:txBody>
      </p:sp>
      <p:sp>
        <p:nvSpPr>
          <p:cNvPr id="10" name="TextBox 9"/>
          <p:cNvSpPr txBox="1"/>
          <p:nvPr/>
        </p:nvSpPr>
        <p:spPr>
          <a:xfrm>
            <a:off x="7194968" y="6096000"/>
            <a:ext cx="1083951" cy="369332"/>
          </a:xfrm>
          <a:prstGeom prst="rect">
            <a:avLst/>
          </a:prstGeom>
          <a:noFill/>
        </p:spPr>
        <p:txBody>
          <a:bodyPr wrap="none" rtlCol="0">
            <a:spAutoFit/>
          </a:bodyPr>
          <a:lstStyle/>
          <a:p>
            <a:r>
              <a:rPr lang="en-US" dirty="0" smtClean="0"/>
              <a:t>Disagree</a:t>
            </a:r>
            <a:endParaRPr lang="en-US" dirty="0"/>
          </a:p>
        </p:txBody>
      </p:sp>
    </p:spTree>
    <p:extLst>
      <p:ext uri="{BB962C8B-B14F-4D97-AF65-F5344CB8AC3E}">
        <p14:creationId xmlns:p14="http://schemas.microsoft.com/office/powerpoint/2010/main" val="679645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Warming Earth?</a:t>
            </a:r>
            <a:endParaRPr lang="en-US" dirty="0"/>
          </a:p>
        </p:txBody>
      </p:sp>
      <p:pic>
        <p:nvPicPr>
          <p:cNvPr id="3" name="3-Watch 131 Years of Global Warming in 26 Secon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1793" y="1524000"/>
            <a:ext cx="7620413" cy="4497293"/>
          </a:xfrm>
          <a:prstGeom prst="rect">
            <a:avLst/>
          </a:prstGeom>
        </p:spPr>
      </p:pic>
      <p:sp>
        <p:nvSpPr>
          <p:cNvPr id="4" name="TextBox 3"/>
          <p:cNvSpPr txBox="1"/>
          <p:nvPr/>
        </p:nvSpPr>
        <p:spPr>
          <a:xfrm>
            <a:off x="761792" y="6021293"/>
            <a:ext cx="3810207" cy="646331"/>
          </a:xfrm>
          <a:prstGeom prst="rect">
            <a:avLst/>
          </a:prstGeom>
          <a:noFill/>
        </p:spPr>
        <p:txBody>
          <a:bodyPr wrap="square" rtlCol="0">
            <a:spAutoFit/>
          </a:bodyPr>
          <a:lstStyle/>
          <a:p>
            <a:r>
              <a:rPr lang="en-US" sz="1200" dirty="0" smtClean="0"/>
              <a:t>3-Watch 131 Years of Global Warming in 26 Seconds, </a:t>
            </a:r>
          </a:p>
          <a:p>
            <a:r>
              <a:rPr lang="en-US" sz="1200" u="sng" dirty="0">
                <a:hlinkClick r:id="rId6"/>
              </a:rPr>
              <a:t>http://www.climatecentral.org/blogs/131-years-of-global-warming-in-26-seconds</a:t>
            </a:r>
            <a:endParaRPr lang="en-US" sz="1200" b="1" dirty="0"/>
          </a:p>
        </p:txBody>
      </p:sp>
    </p:spTree>
    <p:extLst>
      <p:ext uri="{BB962C8B-B14F-4D97-AF65-F5344CB8AC3E}">
        <p14:creationId xmlns:p14="http://schemas.microsoft.com/office/powerpoint/2010/main" val="7629555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2.0.3121"/>
  <p:tag name="PPTVERSION" val="16"/>
  <p:tag name="TPOS" val="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Apex</Template>
  <TotalTime>3739</TotalTime>
  <Words>1188</Words>
  <Application>Microsoft Office PowerPoint</Application>
  <PresentationFormat>On-screen Show (4:3)</PresentationFormat>
  <Paragraphs>140</Paragraphs>
  <Slides>27</Slides>
  <Notes>14</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Book Antiqua</vt:lpstr>
      <vt:lpstr>Calibri</vt:lpstr>
      <vt:lpstr>Lucida Sans</vt:lpstr>
      <vt:lpstr>Times New Roman</vt:lpstr>
      <vt:lpstr>Wingdings</vt:lpstr>
      <vt:lpstr>Wingdings 2</vt:lpstr>
      <vt:lpstr>Wingdings 3</vt:lpstr>
      <vt:lpstr>Apex</vt:lpstr>
      <vt:lpstr>It’s A Gassy World!</vt:lpstr>
      <vt:lpstr>What do you know about…</vt:lpstr>
      <vt:lpstr>PowerPoint Presentation</vt:lpstr>
      <vt:lpstr>What happens when you open this bottle?</vt:lpstr>
      <vt:lpstr>PowerPoint Presentation</vt:lpstr>
      <vt:lpstr>PowerPoint Presentation</vt:lpstr>
      <vt:lpstr>PowerPoint Presentation</vt:lpstr>
      <vt:lpstr>PowerPoint Presentation</vt:lpstr>
      <vt:lpstr>Warming Earth?</vt:lpstr>
      <vt:lpstr>PowerPoint Presentation</vt:lpstr>
      <vt:lpstr>PowerPoint Presentation</vt:lpstr>
      <vt:lpstr>Climate Change and Global Warming</vt:lpstr>
      <vt:lpstr>PowerPoint Presentation</vt:lpstr>
      <vt:lpstr>Driving Question</vt:lpstr>
      <vt:lpstr>Today’s Challenge!</vt:lpstr>
      <vt:lpstr>Where will we get CO2 from?</vt:lpstr>
      <vt:lpstr>Where will we get CO2 from?</vt:lpstr>
      <vt:lpstr>Will warming oceans be better or worse at absorbing CO2? </vt:lpstr>
      <vt:lpstr>Design your investigational procedure!</vt:lpstr>
      <vt:lpstr>Peer Review</vt:lpstr>
      <vt:lpstr>SciTech Lab Safety</vt:lpstr>
      <vt:lpstr>Data Analysis</vt:lpstr>
      <vt:lpstr>PowerPoint Presentation</vt:lpstr>
      <vt:lpstr>PowerPoint Presentation</vt:lpstr>
      <vt:lpstr>Analysis Questions</vt:lpstr>
      <vt:lpstr>PowerPoint Presentation</vt:lpstr>
      <vt:lpstr>What can YOU do to stop Climate Change?</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A Gassy World!</dc:title>
  <dc:creator>Mary Stapleton</dc:creator>
  <cp:lastModifiedBy>Berger, Kara E.</cp:lastModifiedBy>
  <cp:revision>58</cp:revision>
  <dcterms:created xsi:type="dcterms:W3CDTF">2015-02-15T02:18:02Z</dcterms:created>
  <dcterms:modified xsi:type="dcterms:W3CDTF">2018-08-01T18:25:04Z</dcterms:modified>
</cp:coreProperties>
</file>