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713" r:id="rId2"/>
    <p:sldMasterId id="2147484691" r:id="rId3"/>
  </p:sldMasterIdLst>
  <p:notesMasterIdLst>
    <p:notesMasterId r:id="rId27"/>
  </p:notesMasterIdLst>
  <p:handoutMasterIdLst>
    <p:handoutMasterId r:id="rId28"/>
  </p:handoutMasterIdLst>
  <p:sldIdLst>
    <p:sldId id="313" r:id="rId4"/>
    <p:sldId id="318" r:id="rId5"/>
    <p:sldId id="420" r:id="rId6"/>
    <p:sldId id="402" r:id="rId7"/>
    <p:sldId id="421" r:id="rId8"/>
    <p:sldId id="416" r:id="rId9"/>
    <p:sldId id="422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4" r:id="rId20"/>
    <p:sldId id="412" r:id="rId21"/>
    <p:sldId id="415" r:id="rId22"/>
    <p:sldId id="417" r:id="rId23"/>
    <p:sldId id="418" r:id="rId24"/>
    <p:sldId id="423" r:id="rId25"/>
    <p:sldId id="401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00"/>
    <a:srgbClr val="00FFFF"/>
    <a:srgbClr val="0000CC"/>
    <a:srgbClr val="008000"/>
    <a:srgbClr val="0066CC"/>
    <a:srgbClr val="4BB7E7"/>
    <a:srgbClr val="3EC4F4"/>
    <a:srgbClr val="FF0000"/>
    <a:srgbClr val="7F2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16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00" y="21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2338E2-513D-4404-BB5D-B7BC649D58AD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878A8B-B9CC-4D4F-B6DE-9C5582532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11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19F85A-EF90-42AA-A6B4-CFFE3B390D65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6DB210-AF08-4807-AEBA-EAE30F21E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66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6F327ED-7DBF-42E8-A115-FD6194DE018D}" type="slidenum">
              <a:rPr lang="en-US" altLang="en-US" sz="1200">
                <a:ea typeface="ＭＳ Ｐゴシック" pitchFamily="34" charset="-128"/>
              </a:rPr>
              <a:pPr algn="r" eaLnBrk="1" hangingPunct="1"/>
              <a:t>1</a:t>
            </a:fld>
            <a:endParaRPr lang="en-US" altLang="en-US" sz="1200">
              <a:ea typeface="ＭＳ Ｐゴシック" pitchFamily="34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1190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045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09792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6505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2400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98158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7043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9537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7231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548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6851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7785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1601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0188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282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20087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5031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5641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3957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4400"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33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6A870-C6BD-4F8E-95CE-606A219941D4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DBD16-FDBD-4DD8-A2C6-CB787EF82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7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42595-C0E5-43B9-AE41-139BB2870293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82935-B655-448D-8A44-4C1B884A3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9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4E955-0954-4A01-ACA2-85F315D8BF3D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BF222-8118-4817-9A8A-61A2AD8C8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31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01824-B21A-47AE-87A8-9A2F15B081EF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61DDC-FA1C-4512-9E79-2D8FE1723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3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1BD7D-DD6D-43B7-A5A1-7A4F51AAEBE1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772EA-C20C-4148-9FA6-3AA6C8234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37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BF93A-8336-4459-A2ED-049D103EF221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11C2C-0C42-4CC4-81A0-5594CC98B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33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D6CB2-C875-406C-A0A7-1522AC4E250E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89D5-3FAD-4357-9D0D-A47A36F30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30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57A4-8D45-4822-AB05-EF54816F4303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36082-63A0-41A4-8901-426AE868F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19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55814-4225-4C48-9A4F-8C8760209B7A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5666A-8259-496E-9C39-358BA4C6B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23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B83F9-CF44-42CE-AAC1-CB77596B677A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AFF5B-4911-4FE9-B4E7-BB6A393FA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2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714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81AE1-D5CC-481E-8103-1B57E495A78C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D4A3F-330A-48FA-80AC-F2E92351B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18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E5E52-CBEC-4C4A-8088-A9359C935AD0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66490-9091-4001-8736-2177DB48E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80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5A66E-CA39-496A-AA49-739F8D0ABCD9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DC82A-E469-4CDC-9FE1-CD3223D45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1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9FCC0-7D88-4DBC-BF09-457E5FFFC32D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12C78-E5A3-474E-9583-AE3FE7C10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04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FBF24-F9DE-4551-9E4A-CA2861E802C1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5196E-0157-4682-8CF4-E1A9A5248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91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34CCB-F7A3-4CFA-B3C9-14D07DF9F73A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97754-1BEF-4234-8F67-B226231B0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96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01D83-AB87-40E0-902E-120283CC8F56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A6154-C61B-471F-92D1-5EFDC0100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38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51DCA-622C-47CA-885E-6CD7CFBF06A8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BFD0B-4385-4DCC-9824-A7E556249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9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E747E-CF4A-4015-9534-8881228779D2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057E4-87DD-41FE-BD0B-EA92B8C3A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37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02794-4298-42B2-9877-39D443F18C9E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2AEB2-C17E-4190-BB39-EBC809B23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6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  <a:lvl2pPr>
              <a:defRPr>
                <a:solidFill>
                  <a:srgbClr val="0000CC"/>
                </a:solidFill>
              </a:defRPr>
            </a:lvl2pPr>
            <a:lvl3pPr>
              <a:defRPr b="1">
                <a:solidFill>
                  <a:srgbClr val="0000CC"/>
                </a:solidFill>
              </a:defRPr>
            </a:lvl3pPr>
            <a:lvl4pPr>
              <a:defRPr>
                <a:solidFill>
                  <a:srgbClr val="0000CC"/>
                </a:solidFill>
              </a:defRPr>
            </a:lvl4pPr>
            <a:lvl5pPr>
              <a:defRPr>
                <a:solidFill>
                  <a:srgbClr val="00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5177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67A1A-2714-4BB9-B371-74425DBEBE3D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62C42-A243-4BAB-BF55-C58316E28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2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73CA0-7255-4F03-AC7B-CFB8E96D3ECC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F4A35-6530-4D89-A1E5-E3F11B1AC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4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07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34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77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8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9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www.google.com/url?sa=i&amp;rct=j&amp;q=&amp;esrc=s&amp;source=images&amp;cd=&amp;cad=rja&amp;uact=8&amp;ved=0ahUKEwjuzIuegd3UAhVH2T4KHeCyDj0QjRwIBw&amp;url=https://www.ibm.com/middleware/in-en/solutions/intelligent-business/&amp;psig=AFQjCNGtIMWMTSDh31jJM1AIl8yKoK8BEw&amp;ust=1498615644538208" TargetMode="Externa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">
            <a:hlinkClick r:id="rId11"/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"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3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3" descr="hHeader2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7975"/>
            <a:ext cx="9144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0" descr="Fade1"/>
          <p:cNvPicPr>
            <a:picLocks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718300"/>
            <a:ext cx="27432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1" descr="tulogo_c-r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608" y="66074"/>
            <a:ext cx="1400216" cy="88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7"/>
          <p:cNvSpPr txBox="1"/>
          <p:nvPr userDrawn="1"/>
        </p:nvSpPr>
        <p:spPr>
          <a:xfrm>
            <a:off x="1" y="6623095"/>
            <a:ext cx="9144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Computer and Information Sciences Department</a:t>
            </a:r>
          </a:p>
        </p:txBody>
      </p:sp>
      <p:sp>
        <p:nvSpPr>
          <p:cNvPr id="308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55420"/>
            <a:ext cx="8229600" cy="467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306491" y="957943"/>
            <a:ext cx="1803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bg1"/>
                </a:solidFill>
              </a:rPr>
              <a:t>Computer and Information Sciences Department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6" r:id="rId1"/>
    <p:sldLayoutId id="2147484746" r:id="rId2"/>
    <p:sldLayoutId id="2147484748" r:id="rId3"/>
    <p:sldLayoutId id="2147484777" r:id="rId4"/>
    <p:sldLayoutId id="2147484749" r:id="rId5"/>
    <p:sldLayoutId id="2147484750" r:id="rId6"/>
    <p:sldLayoutId id="2147484751" r:id="rId7"/>
    <p:sldLayoutId id="2147484752" r:id="rId8"/>
    <p:sldLayoutId id="2147484753" r:id="rId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0000C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0000CC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C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EDCF562-8B09-4239-88C4-4FABF61C4D59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CCFDBA0-7D28-4BE0-B9B5-20034675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55" r:id="rId2"/>
    <p:sldLayoutId id="2147484756" r:id="rId3"/>
    <p:sldLayoutId id="2147484757" r:id="rId4"/>
    <p:sldLayoutId id="2147484758" r:id="rId5"/>
    <p:sldLayoutId id="2147484759" r:id="rId6"/>
    <p:sldLayoutId id="2147484760" r:id="rId7"/>
    <p:sldLayoutId id="2147484761" r:id="rId8"/>
    <p:sldLayoutId id="2147484762" r:id="rId9"/>
    <p:sldLayoutId id="2147484763" r:id="rId10"/>
    <p:sldLayoutId id="21474847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B513B1-C10B-40C8-8D14-EE5DFCD47921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5CC7EC-D192-42DC-ADD1-190C1B0FB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ved=0ahUKEwii_8jr_tzUAhXCFz4KHUaVB-kQjRwIBw&amp;url=http://www.icar.beniculturali.it/&amp;psig=AFQjCNGtIMWMTSDh31jJM1AIl8yKoK8BEw&amp;ust=149861564453820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rintcenter1.towson.edu/DSF/storefront.aspx?6xni2of2cF0jOQEeg7t/kGkVNOm4i/bSTf7s1LUQ4n6r2Uy0TwfTnTmpCfcDGC8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wson.edu/studentaffairs/policie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wson.edu/registrar/grades/policies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owson.edu/blackboard/facultyresources.as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wson.edu/dss/index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owson.edu/provost/academicresources/index.html" TargetMode="External"/><Relationship Id="rId4" Type="http://schemas.openxmlformats.org/officeDocument/2006/relationships/hyperlink" Target="https://www.towson.edu/technology/facultystaff/support/technology-orientation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kaza@Towson.edu" TargetMode="External"/><Relationship Id="rId7" Type="http://schemas.openxmlformats.org/officeDocument/2006/relationships/hyperlink" Target="mailto:hbohle@Towson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SKREINER@Toskreiner@towson.edu" TargetMode="External"/><Relationship Id="rId5" Type="http://schemas.openxmlformats.org/officeDocument/2006/relationships/hyperlink" Target="mailto:mkrawczyk@Towson.edu" TargetMode="External"/><Relationship Id="rId4" Type="http://schemas.openxmlformats.org/officeDocument/2006/relationships/hyperlink" Target="mailto:rhammell@Towson.ed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zifD2yt7UAhVGcT4KHZb1A-8QjRwIBw&amp;url=http://www.himssconference.org/&amp;psig=AFQjCNGtIMWMTSDh31jJM1AIl8yKoK8BEw&amp;ust=1498615644538208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houston@Towson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gnikol@Towson.edu" TargetMode="External"/><Relationship Id="rId4" Type="http://schemas.openxmlformats.org/officeDocument/2006/relationships/hyperlink" Target="mailto:jcummings@Towson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wson.edu/provost/academicresources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483" y="-16654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2400" b="1" i="1" baseline="-25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8391" y="1081768"/>
            <a:ext cx="1803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Computer and Information Sciences Department</a:t>
            </a:r>
            <a:endParaRPr lang="en-US" sz="1000" i="1" dirty="0"/>
          </a:p>
        </p:txBody>
      </p:sp>
      <p:sp>
        <p:nvSpPr>
          <p:cNvPr id="7172" name="Text Box 15"/>
          <p:cNvSpPr txBox="1">
            <a:spLocks noChangeArrowheads="1"/>
          </p:cNvSpPr>
          <p:nvPr/>
        </p:nvSpPr>
        <p:spPr bwMode="auto">
          <a:xfrm>
            <a:off x="0" y="190799"/>
            <a:ext cx="741099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Adjunct Information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6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 </a:t>
            </a:r>
            <a:r>
              <a:rPr lang="en-US" altLang="en-US" sz="16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</a:p>
          <a:p>
            <a:pPr algn="ctr" eaLnBrk="1" hangingPunct="1">
              <a:lnSpc>
                <a:spcPct val="150000"/>
              </a:lnSpc>
            </a:pPr>
            <a:endParaRPr lang="en-US" altLang="en-US" sz="1600" b="1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150000"/>
              </a:lnSpc>
            </a:pPr>
            <a:endParaRPr lang="en-US" alt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Image resul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4" y="1539803"/>
            <a:ext cx="9124949" cy="530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inside.towson.edu/brandAssets/common/downloads/brandmarks/png/TowsonUlogo-horiz-color-po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833" y="525047"/>
            <a:ext cx="2194650" cy="75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CC"/>
                </a:solidFill>
              </a:rPr>
              <a:t>Course Syllabi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Distribute; Discuss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Email from </a:t>
            </a:r>
            <a:r>
              <a:rPr lang="en-US" u="sng" dirty="0" smtClean="0">
                <a:solidFill>
                  <a:srgbClr val="7030A0"/>
                </a:solidFill>
              </a:rPr>
              <a:t>Shannon</a:t>
            </a:r>
            <a:r>
              <a:rPr lang="en-US" dirty="0" smtClean="0"/>
              <a:t> outlines minimum contents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Schedules &amp; Office Hours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Use form attached to email from </a:t>
            </a:r>
            <a:r>
              <a:rPr lang="en-US" u="sng" dirty="0" smtClean="0">
                <a:solidFill>
                  <a:srgbClr val="7030A0"/>
                </a:solidFill>
              </a:rPr>
              <a:t>Shannon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Post; Send to </a:t>
            </a:r>
            <a:r>
              <a:rPr lang="en-US" u="sng" dirty="0" smtClean="0">
                <a:solidFill>
                  <a:srgbClr val="7030A0"/>
                </a:solidFill>
              </a:rPr>
              <a:t>Shannon</a:t>
            </a:r>
            <a:r>
              <a:rPr lang="en-US" dirty="0" smtClean="0"/>
              <a:t> for O:Drive as well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Classroom Changes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Must go through </a:t>
            </a:r>
            <a:r>
              <a:rPr lang="en-US" u="sng" dirty="0" smtClean="0">
                <a:solidFill>
                  <a:srgbClr val="7030A0"/>
                </a:solidFill>
              </a:rPr>
              <a:t>Shannon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just move your classes to other rooms!</a:t>
            </a:r>
            <a:endParaRPr lang="en-US" dirty="0"/>
          </a:p>
          <a:p>
            <a:pPr lvl="1"/>
            <a:endParaRPr lang="en-US" i="1" cap="small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solidFill>
                  <a:schemeClr val="bg1">
                    <a:lumMod val="75000"/>
                  </a:schemeClr>
                </a:solidFill>
              </a:rPr>
              <a:t>Start of Semester Info</a:t>
            </a:r>
          </a:p>
        </p:txBody>
      </p:sp>
      <p:sp>
        <p:nvSpPr>
          <p:cNvPr id="3" name="AutoShape 2" descr="Image resul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7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comprehensive final exam (or final project) is typical</a:t>
            </a:r>
          </a:p>
          <a:p>
            <a:r>
              <a:rPr lang="en-US" sz="2800" dirty="0"/>
              <a:t>It is </a:t>
            </a:r>
            <a:r>
              <a:rPr lang="en-US" sz="2800" i="1" dirty="0"/>
              <a:t>recommended</a:t>
            </a:r>
            <a:r>
              <a:rPr lang="en-US" sz="2800" dirty="0"/>
              <a:t> that no </a:t>
            </a:r>
            <a:r>
              <a:rPr lang="en-US" sz="2800" u="sng" dirty="0"/>
              <a:t>single</a:t>
            </a:r>
            <a:r>
              <a:rPr lang="en-US" sz="2800" dirty="0"/>
              <a:t> assessment count more than 35% of the entire course grade.</a:t>
            </a:r>
          </a:p>
          <a:p>
            <a:r>
              <a:rPr lang="en-US" sz="2800" u="sng" dirty="0"/>
              <a:t>Frequent feedback </a:t>
            </a:r>
            <a:r>
              <a:rPr lang="en-US" sz="2800" dirty="0"/>
              <a:t>to students is helpful!</a:t>
            </a:r>
          </a:p>
          <a:p>
            <a:r>
              <a:rPr lang="en-US" sz="2800" u="sng" dirty="0"/>
              <a:t>Timely feedback </a:t>
            </a:r>
            <a:r>
              <a:rPr lang="en-US" sz="2800" dirty="0"/>
              <a:t>is expected</a:t>
            </a:r>
          </a:p>
          <a:p>
            <a:r>
              <a:rPr lang="en-US" sz="2800" dirty="0"/>
              <a:t>Students should have received enough feedback by the withdrawal date to make an informed decision about staying in the class </a:t>
            </a:r>
          </a:p>
          <a:p>
            <a:pPr lvl="1"/>
            <a:endParaRPr lang="en-US" i="1" cap="small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58737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solidFill>
                  <a:srgbClr val="FFFF00"/>
                </a:solidFill>
              </a:rPr>
              <a:t>Class Assessment</a:t>
            </a:r>
            <a:br>
              <a:rPr lang="en-US" altLang="en-US" b="1" dirty="0" smtClean="0">
                <a:solidFill>
                  <a:srgbClr val="FFFF00"/>
                </a:solidFill>
              </a:rPr>
            </a:br>
            <a:r>
              <a:rPr lang="en-US" altLang="en-US" b="1" dirty="0" smtClean="0">
                <a:solidFill>
                  <a:srgbClr val="FFFF00"/>
                </a:solidFill>
              </a:rPr>
              <a:t>Suggestions</a:t>
            </a:r>
          </a:p>
        </p:txBody>
      </p:sp>
      <p:sp>
        <p:nvSpPr>
          <p:cNvPr id="3" name="AutoShape 2" descr="Image resul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Copier code</a:t>
            </a:r>
            <a:r>
              <a:rPr lang="en-US" dirty="0"/>
              <a:t>: </a:t>
            </a:r>
            <a:r>
              <a:rPr lang="en-US" dirty="0" smtClean="0"/>
              <a:t>04020</a:t>
            </a:r>
            <a:endParaRPr lang="en-US" dirty="0"/>
          </a:p>
          <a:p>
            <a:r>
              <a:rPr lang="en-US" dirty="0"/>
              <a:t>Office space: </a:t>
            </a:r>
            <a:r>
              <a:rPr lang="en-US" dirty="0" smtClean="0"/>
              <a:t>YR 431, YR 432, YR 433</a:t>
            </a:r>
          </a:p>
          <a:p>
            <a:pPr lvl="1"/>
            <a:r>
              <a:rPr lang="en-US" dirty="0" smtClean="0"/>
              <a:t>You will need to talk to </a:t>
            </a:r>
            <a:r>
              <a:rPr lang="en-US" u="sng" dirty="0" smtClean="0">
                <a:solidFill>
                  <a:srgbClr val="7030A0"/>
                </a:solidFill>
              </a:rPr>
              <a:t>Marcy</a:t>
            </a:r>
            <a:r>
              <a:rPr lang="en-US" dirty="0" smtClean="0"/>
              <a:t> to get a key (with a refundable $20 cash deposit) </a:t>
            </a:r>
          </a:p>
          <a:p>
            <a:r>
              <a:rPr lang="en-US" dirty="0"/>
              <a:t>You will have a mailbox in the copy room. </a:t>
            </a:r>
            <a:endParaRPr lang="en-US" dirty="0" smtClean="0"/>
          </a:p>
          <a:p>
            <a:r>
              <a:rPr lang="en-US" dirty="0" smtClean="0"/>
              <a:t>You may also need to see </a:t>
            </a:r>
            <a:r>
              <a:rPr lang="en-US" u="sng" dirty="0" smtClean="0">
                <a:solidFill>
                  <a:srgbClr val="7030A0"/>
                </a:solidFill>
              </a:rPr>
              <a:t>Sam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to get magnetic card access to your classroom(s)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solidFill>
                  <a:srgbClr val="FFFF00"/>
                </a:solidFill>
              </a:rPr>
              <a:t>Logistical Information</a:t>
            </a:r>
          </a:p>
        </p:txBody>
      </p:sp>
      <p:sp>
        <p:nvSpPr>
          <p:cNvPr id="3" name="AutoShape 2" descr="Image resul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CC"/>
                </a:solidFill>
              </a:rPr>
              <a:t>Send notices via PeopleSoft class roster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Send email to entire class as follows:</a:t>
            </a:r>
            <a:endParaRPr lang="en-US" i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</a:rPr>
              <a:t>Always 1      </a:t>
            </a:r>
            <a:r>
              <a:rPr lang="en-US" sz="2400" i="1" dirty="0" smtClean="0">
                <a:solidFill>
                  <a:srgbClr val="FF0000"/>
                </a:solidFill>
              </a:rPr>
              <a:t>Last 2 digits of current year</a:t>
            </a:r>
          </a:p>
          <a:p>
            <a:pPr marL="0" indent="0">
              <a:spcBef>
                <a:spcPts val="0"/>
              </a:spcBef>
              <a:buNone/>
            </a:pPr>
            <a:endParaRPr lang="en-US" i="1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19</a:t>
            </a:r>
            <a:r>
              <a:rPr lang="en-US" dirty="0" smtClean="0"/>
              <a:t>4</a:t>
            </a:r>
            <a:r>
              <a:rPr lang="en-US" dirty="0" smtClean="0">
                <a:solidFill>
                  <a:srgbClr val="008000"/>
                </a:solidFill>
              </a:rPr>
              <a:t>COSC109003</a:t>
            </a:r>
            <a:r>
              <a:rPr lang="en-US" dirty="0" smtClean="0">
                <a:solidFill>
                  <a:schemeClr val="tx1"/>
                </a:solidFill>
              </a:rPr>
              <a:t>@towson.edu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i="1" cap="small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i="1" dirty="0" smtClean="0"/>
              <a:t>Term: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i="1" dirty="0" smtClean="0"/>
              <a:t>1=Mini       3=Summer            </a:t>
            </a:r>
            <a:r>
              <a:rPr lang="en-US" sz="2400" i="1" dirty="0" smtClean="0">
                <a:solidFill>
                  <a:srgbClr val="008000"/>
                </a:solidFill>
              </a:rPr>
              <a:t>Course &amp; Section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i="1" dirty="0" smtClean="0"/>
              <a:t>2= Spring   4=Fall                      </a:t>
            </a:r>
            <a:r>
              <a:rPr lang="en-US" sz="2400" i="1" dirty="0" smtClean="0">
                <a:solidFill>
                  <a:srgbClr val="008000"/>
                </a:solidFill>
              </a:rPr>
              <a:t>without punctuation</a:t>
            </a:r>
            <a:endParaRPr lang="en-US" sz="2400" i="1" dirty="0">
              <a:solidFill>
                <a:srgbClr val="008000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solidFill>
                  <a:srgbClr val="FFFF00"/>
                </a:solidFill>
              </a:rPr>
              <a:t>Email to All Students</a:t>
            </a:r>
          </a:p>
        </p:txBody>
      </p:sp>
      <p:sp>
        <p:nvSpPr>
          <p:cNvPr id="3" name="AutoShape 2" descr="Image resul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81087" y="3375024"/>
            <a:ext cx="814388" cy="68262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343149" y="3375024"/>
            <a:ext cx="476251" cy="58102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343025" y="4352926"/>
            <a:ext cx="1238249" cy="723899"/>
          </a:xfrm>
          <a:prstGeom prst="straightConnector1">
            <a:avLst/>
          </a:prstGeom>
          <a:ln w="2222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562349" y="4352926"/>
            <a:ext cx="933451" cy="914399"/>
          </a:xfrm>
          <a:prstGeom prst="straightConnector1">
            <a:avLst/>
          </a:prstGeom>
          <a:ln w="2222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3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17638"/>
            <a:ext cx="8229600" cy="5044122"/>
          </a:xfrm>
        </p:spPr>
        <p:txBody>
          <a:bodyPr/>
          <a:lstStyle/>
          <a:p>
            <a:pPr lvl="2">
              <a:lnSpc>
                <a:spcPct val="80000"/>
              </a:lnSpc>
              <a:buNone/>
            </a:pPr>
            <a:endParaRPr lang="en-US" sz="1200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u="sng" dirty="0"/>
              <a:t>Avoid extensive </a:t>
            </a:r>
            <a:r>
              <a:rPr lang="en-US" sz="2400" u="sng" dirty="0" smtClean="0"/>
              <a:t>handouts when possible</a:t>
            </a:r>
            <a:endParaRPr lang="en-US" sz="2400" u="sng" dirty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/>
              <a:t>Use </a:t>
            </a:r>
            <a:r>
              <a:rPr lang="en-US" sz="2000" dirty="0"/>
              <a:t>Blackboard and/or e-mail materials as an alternative to hardcopies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/>
              <a:t>Copy only material that can’t be posted (e.g., exams, quizzes)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/>
              <a:t>Copy using both sides of the paper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Two ways to make copies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/>
              <a:t>Department </a:t>
            </a:r>
            <a:r>
              <a:rPr lang="en-US" sz="2000" dirty="0" smtClean="0"/>
              <a:t>copier (code: 04020)</a:t>
            </a:r>
            <a:endParaRPr lang="en-US" sz="2000" dirty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/>
              <a:t>Printing Center in basement of YR </a:t>
            </a:r>
            <a:r>
              <a:rPr lang="en-US" sz="2000" dirty="0" err="1"/>
              <a:t>Bldg</a:t>
            </a:r>
            <a:r>
              <a:rPr lang="en-US" sz="2000" dirty="0"/>
              <a:t> (preferable)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/>
              <a:t>Turn-around time typically &lt; 24 </a:t>
            </a:r>
            <a:r>
              <a:rPr lang="en-US" sz="2000" dirty="0" err="1"/>
              <a:t>hrs</a:t>
            </a:r>
            <a:endParaRPr lang="en-US" sz="2000" dirty="0"/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/>
              <a:t>Check </a:t>
            </a:r>
            <a:r>
              <a:rPr lang="en-US" sz="2000" dirty="0"/>
              <a:t>with the Department Office for details </a:t>
            </a:r>
          </a:p>
          <a:p>
            <a:pPr lvl="2"/>
            <a:r>
              <a:rPr lang="en-US" sz="1800" u="sng" dirty="0">
                <a:hlinkClick r:id="rId3"/>
              </a:rPr>
              <a:t>https://printcenter1.towson.edu/DSF/storefront.aspx?6xni2of2cF0jOQEeg7t/kGkVNOm4i/bSTf7s1LUQ4n6r2Uy0TwfTnTmpCfcDGC8W</a:t>
            </a:r>
            <a:r>
              <a:rPr lang="en-US" sz="1800" dirty="0"/>
              <a:t> </a:t>
            </a:r>
          </a:p>
          <a:p>
            <a:pPr lvl="2"/>
            <a:r>
              <a:rPr lang="en-US" sz="1800" dirty="0"/>
              <a:t> </a:t>
            </a:r>
            <a:r>
              <a:rPr lang="en-US" sz="1800" dirty="0" smtClean="0"/>
              <a:t>Departmental </a:t>
            </a:r>
            <a:r>
              <a:rPr lang="en-US" sz="1800" dirty="0"/>
              <a:t>code is 12830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solidFill>
                  <a:srgbClr val="FFFF00"/>
                </a:solidFill>
              </a:rPr>
              <a:t>Copying Material</a:t>
            </a:r>
          </a:p>
        </p:txBody>
      </p:sp>
      <p:sp>
        <p:nvSpPr>
          <p:cNvPr id="3" name="AutoShape 2" descr="Image resul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/>
              <a:t>If you have to cancel a class meeting for any </a:t>
            </a:r>
            <a:r>
              <a:rPr lang="en-US" sz="2800" dirty="0" smtClean="0"/>
              <a:t>reason</a:t>
            </a:r>
            <a:r>
              <a:rPr lang="en-US" sz="2800" dirty="0"/>
              <a:t>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/>
              <a:t>F</a:t>
            </a:r>
            <a:r>
              <a:rPr lang="en-US" sz="2400" dirty="0" smtClean="0"/>
              <a:t>ill </a:t>
            </a:r>
            <a:r>
              <a:rPr lang="en-US" sz="2400" dirty="0"/>
              <a:t>out a Faculty Exception </a:t>
            </a:r>
            <a:r>
              <a:rPr lang="en-US" sz="2400" dirty="0" smtClean="0"/>
              <a:t>Form (in the copy room)</a:t>
            </a:r>
            <a:endParaRPr lang="en-US" sz="2400" dirty="0"/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 smtClean="0"/>
              <a:t>Notify the Department (</a:t>
            </a:r>
            <a:r>
              <a:rPr lang="en-US" sz="2400" u="sng" dirty="0" smtClean="0">
                <a:solidFill>
                  <a:srgbClr val="7030A0"/>
                </a:solidFill>
              </a:rPr>
              <a:t>Shannon</a:t>
            </a:r>
            <a:r>
              <a:rPr lang="en-US" sz="2400" dirty="0" smtClean="0"/>
              <a:t>)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dirty="0" smtClean="0"/>
              <a:t>Preferably by phone</a:t>
            </a:r>
          </a:p>
          <a:p>
            <a:pPr lvl="3" eaLnBrk="1" hangingPunct="1"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7030A0"/>
                </a:solidFill>
              </a:rPr>
              <a:t>Shannon</a:t>
            </a:r>
            <a:r>
              <a:rPr lang="en-US" sz="2400" b="1" dirty="0" smtClean="0"/>
              <a:t>: 410-704-2633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dirty="0" smtClean="0"/>
              <a:t>Or by email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 smtClean="0"/>
              <a:t>Notify </a:t>
            </a:r>
            <a:r>
              <a:rPr lang="en-US" sz="2400" dirty="0"/>
              <a:t>your students of your absence, using e-mail methods as per previous slide.  If you cc </a:t>
            </a:r>
            <a:r>
              <a:rPr lang="en-US" sz="2400" u="sng" dirty="0" smtClean="0">
                <a:solidFill>
                  <a:srgbClr val="7030A0"/>
                </a:solidFill>
              </a:rPr>
              <a:t>Shannon</a:t>
            </a:r>
            <a:r>
              <a:rPr lang="en-US" sz="2400" dirty="0" smtClean="0"/>
              <a:t> on </a:t>
            </a:r>
            <a:r>
              <a:rPr lang="en-US" sz="2400" dirty="0"/>
              <a:t>this notice, you need not write a separate e-mail as indicated above. </a:t>
            </a:r>
          </a:p>
          <a:p>
            <a:pPr lvl="1"/>
            <a:endParaRPr lang="en-US" sz="2400" i="1" cap="small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solidFill>
                  <a:srgbClr val="FFFF00"/>
                </a:solidFill>
              </a:rPr>
              <a:t>Class Cancellation</a:t>
            </a:r>
          </a:p>
        </p:txBody>
      </p:sp>
      <p:sp>
        <p:nvSpPr>
          <p:cNvPr id="3" name="AutoShape 2" descr="Image resul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Feedback to students</a:t>
            </a:r>
          </a:p>
          <a:p>
            <a:pPr lvl="1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/>
              <a:t>Confidential</a:t>
            </a:r>
          </a:p>
          <a:p>
            <a:pPr lvl="1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/>
              <a:t>Timely: </a:t>
            </a:r>
            <a:r>
              <a:rPr lang="en-US" sz="2000" dirty="0" smtClean="0"/>
              <a:t>return </a:t>
            </a:r>
            <a:r>
              <a:rPr lang="en-US" sz="2000" dirty="0"/>
              <a:t>graded tests and homework during the next session or no later than a week from the time it was collected</a:t>
            </a:r>
          </a:p>
          <a:p>
            <a:pPr lvl="1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/>
              <a:t>Self explanatory </a:t>
            </a:r>
          </a:p>
          <a:p>
            <a:pPr lvl="2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/>
              <a:t>Consider handing out detailed </a:t>
            </a:r>
            <a:r>
              <a:rPr lang="en-US" sz="2000" dirty="0" smtClean="0"/>
              <a:t>solutions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Answer </a:t>
            </a:r>
            <a:r>
              <a:rPr lang="en-US" sz="2400" dirty="0">
                <a:solidFill>
                  <a:srgbClr val="FF0000"/>
                </a:solidFill>
              </a:rPr>
              <a:t>e-mail promptly </a:t>
            </a:r>
            <a:r>
              <a:rPr lang="en-US" sz="2400" dirty="0" smtClean="0"/>
              <a:t>(use </a:t>
            </a:r>
            <a:r>
              <a:rPr lang="en-US" sz="2400" dirty="0"/>
              <a:t>TU </a:t>
            </a:r>
            <a:r>
              <a:rPr lang="en-US" sz="2400" dirty="0" smtClean="0"/>
              <a:t>faculty e-mail </a:t>
            </a:r>
            <a:r>
              <a:rPr lang="en-US" sz="2400" dirty="0"/>
              <a:t>account)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Set expectations early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Be available during office hours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Student unhappiness is often caused by misunderstood expectations or miscommunication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Observe scheduled class time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Encourage discussion and questions</a:t>
            </a:r>
          </a:p>
          <a:p>
            <a:pPr lvl="1"/>
            <a:endParaRPr lang="en-US" i="1" cap="small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solidFill>
                  <a:srgbClr val="FFFF00"/>
                </a:solidFill>
              </a:rPr>
              <a:t>General Tips</a:t>
            </a:r>
          </a:p>
        </p:txBody>
      </p:sp>
      <p:sp>
        <p:nvSpPr>
          <p:cNvPr id="3" name="AutoShape 2" descr="Image resul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Avoid offending your students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/>
              <a:t>Post </a:t>
            </a:r>
            <a:r>
              <a:rPr lang="en-US" sz="2400" dirty="0"/>
              <a:t>final grades by the 72-hour deadline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Cheating: TU Faculty Handbook, Ch. 7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i="1" dirty="0">
                <a:solidFill>
                  <a:srgbClr val="FF0000"/>
                </a:solidFill>
              </a:rPr>
              <a:t>Faculty members shall make all reasonable efforts to prevent the occurrence of academic dishonesty</a:t>
            </a:r>
            <a:r>
              <a:rPr lang="en-US" sz="2400" i="1" dirty="0"/>
              <a:t> through appropriate design and administration of assignments and examinations, careful safeguarding of course materials and examinations, and regular reassessment of evaluation procedures.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See Academic Integrity Policy </a:t>
            </a:r>
            <a:endParaRPr lang="en-US" sz="2400" dirty="0" smtClean="0"/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u="sng" dirty="0">
                <a:hlinkClick r:id="rId3"/>
              </a:rPr>
              <a:t>http://www.towson.edu/studentaffairs/policies/</a:t>
            </a:r>
            <a:r>
              <a:rPr lang="en-US" sz="2000" dirty="0"/>
              <a:t> (follow the “Student Academic Integrity Policy” link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solidFill>
                  <a:schemeClr val="bg1">
                    <a:lumMod val="75000"/>
                  </a:schemeClr>
                </a:solidFill>
              </a:rPr>
              <a:t>General Tips</a:t>
            </a:r>
          </a:p>
        </p:txBody>
      </p:sp>
      <p:sp>
        <p:nvSpPr>
          <p:cNvPr id="3" name="AutoShape 2" descr="Image resul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Grades and Grading Policies: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www.towson.edu/registrar/grades/policies.html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BlackBoard</a:t>
            </a:r>
            <a:r>
              <a:rPr lang="en-US" dirty="0"/>
              <a:t> information: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www.towson.edu/blackboard/facultyresources.asp</a:t>
            </a:r>
            <a:r>
              <a:rPr lang="en-US" dirty="0" smtClean="0"/>
              <a:t> </a:t>
            </a:r>
            <a:endParaRPr lang="en-US" dirty="0"/>
          </a:p>
          <a:p>
            <a:pPr marL="457200" lvl="1" indent="0">
              <a:buNone/>
            </a:pPr>
            <a:endParaRPr lang="en-US" i="1" cap="small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solidFill>
                  <a:srgbClr val="FFFF00"/>
                </a:solidFill>
              </a:rPr>
              <a:t>Other Useful Resources</a:t>
            </a:r>
          </a:p>
        </p:txBody>
      </p:sp>
      <p:sp>
        <p:nvSpPr>
          <p:cNvPr id="3" name="AutoShape 2" descr="Image resul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7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Disability Support Services:   	</a:t>
            </a:r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www.towson.edu/dss/index.html</a:t>
            </a:r>
            <a:r>
              <a:rPr lang="en-US" sz="2800" dirty="0" smtClean="0"/>
              <a:t> </a:t>
            </a:r>
          </a:p>
          <a:p>
            <a:r>
              <a:rPr lang="en-US" dirty="0" smtClean="0"/>
              <a:t>OTS Technology Orientation:</a:t>
            </a:r>
          </a:p>
          <a:p>
            <a:pPr marL="800100" lvl="2" indent="0">
              <a:buNone/>
            </a:pPr>
            <a:r>
              <a:rPr lang="en-US" sz="2800" dirty="0">
                <a:hlinkClick r:id="rId4"/>
              </a:rPr>
              <a:t>https://www.towson.edu/technology/facultystaff/support/technology-orientation.html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marL="457200" indent="-457200"/>
            <a:r>
              <a:rPr lang="en-US" dirty="0" smtClean="0"/>
              <a:t>Provost’s site of academic resources:</a:t>
            </a:r>
          </a:p>
          <a:p>
            <a:pPr marL="800100" lvl="2" indent="0">
              <a:buNone/>
            </a:pPr>
            <a:r>
              <a:rPr lang="en-US" sz="2800" dirty="0" smtClean="0">
                <a:hlinkClick r:id="rId5"/>
              </a:rPr>
              <a:t>http</a:t>
            </a:r>
            <a:r>
              <a:rPr lang="en-US" sz="2800" dirty="0">
                <a:hlinkClick r:id="rId5"/>
              </a:rPr>
              <a:t>://</a:t>
            </a:r>
            <a:r>
              <a:rPr lang="en-US" sz="2800" dirty="0" smtClean="0">
                <a:hlinkClick r:id="rId5"/>
              </a:rPr>
              <a:t>www.towson.edu/provost/academicresources/index.html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solidFill>
                  <a:schemeClr val="bg1">
                    <a:lumMod val="75000"/>
                  </a:schemeClr>
                </a:solidFill>
              </a:rPr>
              <a:t>Other Useful Resources</a:t>
            </a:r>
          </a:p>
        </p:txBody>
      </p:sp>
      <p:sp>
        <p:nvSpPr>
          <p:cNvPr id="3" name="AutoShape 2" descr="Image resul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2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414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0000CC"/>
                </a:solidFill>
              </a:rPr>
              <a:t>Sidd Kaza – </a:t>
            </a:r>
            <a:r>
              <a:rPr lang="en-US" sz="2400" b="0" dirty="0" smtClean="0">
                <a:solidFill>
                  <a:srgbClr val="0000CC"/>
                </a:solidFill>
              </a:rPr>
              <a:t>Department Chair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skaza@Towson.edu</a:t>
            </a:r>
            <a:r>
              <a:rPr lang="en-US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410-704-3701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Bob Hammell – </a:t>
            </a:r>
            <a:r>
              <a:rPr lang="en-US" sz="2400" b="0" dirty="0" smtClean="0"/>
              <a:t>Associate </a:t>
            </a:r>
            <a:r>
              <a:rPr lang="en-US" sz="2400" b="0" dirty="0"/>
              <a:t>Chair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rhammell@Towson.edu</a:t>
            </a:r>
            <a:r>
              <a:rPr lang="en-US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410-704-6050</a:t>
            </a:r>
            <a:endParaRPr lang="en-US" sz="2000" i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200"/>
              </a:spcBef>
            </a:pPr>
            <a:r>
              <a:rPr lang="en-US" sz="2400" dirty="0" smtClean="0"/>
              <a:t>Marcy Krawczyk – </a:t>
            </a:r>
            <a:r>
              <a:rPr lang="en-US" sz="2400" b="0" dirty="0" smtClean="0"/>
              <a:t>Administrative Assistant</a:t>
            </a:r>
            <a:endParaRPr lang="en-US" sz="2400" b="0" dirty="0"/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mkrawczyk@Towson.edu</a:t>
            </a:r>
            <a:r>
              <a:rPr lang="en-US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410-704-3788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Shannon </a:t>
            </a:r>
            <a:r>
              <a:rPr lang="en-US" sz="2400" dirty="0" err="1" smtClean="0"/>
              <a:t>Kreiner</a:t>
            </a:r>
            <a:r>
              <a:rPr lang="en-US" sz="2400" dirty="0" smtClean="0"/>
              <a:t> – </a:t>
            </a:r>
            <a:r>
              <a:rPr lang="en-US" sz="2400" b="0" dirty="0"/>
              <a:t>Administrative </a:t>
            </a:r>
            <a:r>
              <a:rPr lang="en-US" sz="2400" b="0" dirty="0" smtClean="0"/>
              <a:t>Assistant </a:t>
            </a:r>
            <a:endParaRPr lang="en-US" sz="2400" b="0" dirty="0"/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skreiner@towson.edu</a:t>
            </a:r>
            <a:r>
              <a:rPr lang="en-US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410-704-5044</a:t>
            </a:r>
            <a:endParaRPr lang="en-US" sz="2000" i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200"/>
              </a:spcBef>
            </a:pPr>
            <a:r>
              <a:rPr lang="en-US" sz="2400" dirty="0" smtClean="0"/>
              <a:t>Heather Bohle – </a:t>
            </a:r>
            <a:r>
              <a:rPr lang="en-US" sz="2400" b="0" dirty="0" smtClean="0"/>
              <a:t>Student Services Coordinator</a:t>
            </a:r>
            <a:endParaRPr lang="en-US" sz="2400" b="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hbohle@Towson.edu</a:t>
            </a:r>
            <a:r>
              <a:rPr lang="en-US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410-704-2757</a:t>
            </a:r>
            <a:endParaRPr lang="en-US" sz="2000" i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2000" i="1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i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i="1" cap="small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solidFill>
                  <a:srgbClr val="FFFF00"/>
                </a:solidFill>
              </a:rPr>
              <a:t>Department Admin</a:t>
            </a:r>
          </a:p>
        </p:txBody>
      </p:sp>
      <p:sp>
        <p:nvSpPr>
          <p:cNvPr id="3" name="AutoShape 2" descr="Image resul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00800" y="6211669"/>
            <a:ext cx="2352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Continued next page</a:t>
            </a:r>
            <a:endParaRPr lang="en-US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As part of our ongoing process to ensure quality and consistent instruction </a:t>
            </a:r>
            <a:r>
              <a:rPr lang="en-US" sz="2400" u="sng" dirty="0" smtClean="0"/>
              <a:t>we </a:t>
            </a:r>
            <a:r>
              <a:rPr lang="en-US" sz="2400" u="sng" dirty="0"/>
              <a:t>periodically schedule class visits for all tenure track and clinical faculty, lecturers, adjuncts, and other part-time faculty</a:t>
            </a:r>
            <a:r>
              <a:rPr lang="en-US" sz="2400" dirty="0"/>
              <a:t>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All new instructors teaching for the first time will be evaluated this term</a:t>
            </a:r>
          </a:p>
          <a:p>
            <a:pPr lvl="1"/>
            <a:r>
              <a:rPr lang="en-US" sz="2000" dirty="0" smtClean="0"/>
              <a:t>An evaluator will be appointed by the department</a:t>
            </a:r>
          </a:p>
          <a:p>
            <a:pPr lvl="1"/>
            <a:r>
              <a:rPr lang="en-US" sz="2000" dirty="0" smtClean="0"/>
              <a:t>The evaluator will contact you to coordinate the date/time</a:t>
            </a:r>
          </a:p>
          <a:p>
            <a:pPr lvl="1"/>
            <a:r>
              <a:rPr lang="en-US" sz="2000" dirty="0" smtClean="0"/>
              <a:t>You and the department get a copy of the evaluation</a:t>
            </a:r>
          </a:p>
          <a:p>
            <a:r>
              <a:rPr lang="en-US" sz="2400" dirty="0" smtClean="0"/>
              <a:t>For other faculty, there will be a “lottery”</a:t>
            </a:r>
          </a:p>
          <a:p>
            <a:pPr lvl="1"/>
            <a:r>
              <a:rPr lang="en-US" sz="2000" dirty="0" smtClean="0"/>
              <a:t>Ensure each instructor is evaluated at least once every 3 years</a:t>
            </a:r>
            <a:endParaRPr lang="en-US" sz="20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8886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solidFill>
                  <a:srgbClr val="FFFF00"/>
                </a:solidFill>
              </a:rPr>
              <a:t>Instructor Evaluation</a:t>
            </a:r>
            <a:br>
              <a:rPr lang="en-US" altLang="en-US" b="1" dirty="0" smtClean="0">
                <a:solidFill>
                  <a:srgbClr val="FFFF00"/>
                </a:solidFill>
              </a:rPr>
            </a:br>
            <a:r>
              <a:rPr lang="en-US" altLang="en-US" b="1" dirty="0" smtClean="0">
                <a:solidFill>
                  <a:srgbClr val="FFFF00"/>
                </a:solidFill>
              </a:rPr>
              <a:t>Process</a:t>
            </a:r>
          </a:p>
        </p:txBody>
      </p:sp>
      <p:sp>
        <p:nvSpPr>
          <p:cNvPr id="3" name="AutoShape 2" descr="Image resul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Evaluations cover the following on a 1 – 5 scale:</a:t>
            </a:r>
          </a:p>
          <a:p>
            <a:pPr lvl="1"/>
            <a:r>
              <a:rPr lang="en-US" sz="2400" dirty="0" smtClean="0"/>
              <a:t>Organization of lesson</a:t>
            </a:r>
          </a:p>
          <a:p>
            <a:pPr lvl="1"/>
            <a:r>
              <a:rPr lang="en-US" sz="2400" dirty="0" smtClean="0"/>
              <a:t>Knowledge of course material</a:t>
            </a:r>
          </a:p>
          <a:p>
            <a:pPr lvl="1"/>
            <a:r>
              <a:rPr lang="en-US" sz="2400" dirty="0" smtClean="0"/>
              <a:t>Clarity of presentation</a:t>
            </a:r>
          </a:p>
          <a:p>
            <a:pPr lvl="1"/>
            <a:r>
              <a:rPr lang="en-US" sz="2400" dirty="0" smtClean="0"/>
              <a:t>Motivation of students</a:t>
            </a:r>
          </a:p>
          <a:p>
            <a:pPr lvl="1"/>
            <a:r>
              <a:rPr lang="en-US" sz="2400" dirty="0" smtClean="0"/>
              <a:t>Student participation</a:t>
            </a:r>
          </a:p>
          <a:p>
            <a:pPr lvl="1"/>
            <a:r>
              <a:rPr lang="en-US" sz="2400" dirty="0" smtClean="0"/>
              <a:t>Student rapport</a:t>
            </a:r>
          </a:p>
          <a:p>
            <a:pPr lvl="1"/>
            <a:r>
              <a:rPr lang="en-US" sz="2400" dirty="0" smtClean="0"/>
              <a:t>Degree of helpfulness to students</a:t>
            </a:r>
            <a:endParaRPr lang="en-US" sz="24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8886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solidFill>
                  <a:schemeClr val="bg1">
                    <a:lumMod val="75000"/>
                  </a:schemeClr>
                </a:solidFill>
              </a:rPr>
              <a:t>Instructor Evaluation</a:t>
            </a:r>
            <a:br>
              <a:rPr lang="en-US" altLang="en-US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altLang="en-US" b="1" dirty="0" smtClean="0">
                <a:solidFill>
                  <a:schemeClr val="bg1">
                    <a:lumMod val="75000"/>
                  </a:schemeClr>
                </a:solidFill>
              </a:rPr>
              <a:t>Process</a:t>
            </a:r>
          </a:p>
        </p:txBody>
      </p:sp>
      <p:sp>
        <p:nvSpPr>
          <p:cNvPr id="3" name="AutoShape 2" descr="Image resul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3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5538"/>
          </a:xfrm>
        </p:spPr>
        <p:txBody>
          <a:bodyPr/>
          <a:lstStyle/>
          <a:p>
            <a:r>
              <a:rPr lang="en-US" dirty="0" smtClean="0"/>
              <a:t>Utilize the many resources that are available</a:t>
            </a:r>
          </a:p>
          <a:p>
            <a:r>
              <a:rPr lang="en-US" dirty="0" smtClean="0"/>
              <a:t>Be responsive to students (and admin)</a:t>
            </a:r>
          </a:p>
          <a:p>
            <a:pPr lvl="1"/>
            <a:r>
              <a:rPr lang="en-US" dirty="0" smtClean="0"/>
              <a:t>Check your email constantly – especially your faculty email</a:t>
            </a:r>
          </a:p>
          <a:p>
            <a:r>
              <a:rPr lang="en-US" dirty="0" smtClean="0"/>
              <a:t>Don’t forget to check your physical mailboxes</a:t>
            </a:r>
          </a:p>
          <a:p>
            <a:r>
              <a:rPr lang="en-US" dirty="0" smtClean="0"/>
              <a:t>Students are not the enemy</a:t>
            </a:r>
          </a:p>
          <a:p>
            <a:pPr lvl="1"/>
            <a:r>
              <a:rPr lang="en-US" dirty="0" smtClean="0"/>
              <a:t>Provide opportunities to learn</a:t>
            </a:r>
          </a:p>
          <a:p>
            <a:pPr lvl="1"/>
            <a:r>
              <a:rPr lang="en-US" dirty="0" smtClean="0"/>
              <a:t>Set expectations</a:t>
            </a:r>
          </a:p>
          <a:p>
            <a:pPr lvl="1"/>
            <a:r>
              <a:rPr lang="en-US" dirty="0" smtClean="0"/>
              <a:t>Be firm and fair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Final Thoughts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1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628" cy="668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0015" y="2902085"/>
            <a:ext cx="2872597" cy="88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151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414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 smtClean="0"/>
              <a:t>Sam </a:t>
            </a:r>
            <a:r>
              <a:rPr lang="en-US" sz="2400" dirty="0" smtClean="0"/>
              <a:t>Houston – </a:t>
            </a:r>
            <a:r>
              <a:rPr lang="en-US" sz="2400" b="0" dirty="0" smtClean="0"/>
              <a:t>Computing Resources Director</a:t>
            </a:r>
            <a:endParaRPr lang="en-US" sz="2400" b="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shouston@Towson.edu</a:t>
            </a:r>
            <a:r>
              <a:rPr lang="en-US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410-704-3177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Kyle Cummings – </a:t>
            </a:r>
            <a:r>
              <a:rPr lang="en-US" sz="2400" b="0" dirty="0" smtClean="0"/>
              <a:t>Lab Systems Administrator</a:t>
            </a:r>
            <a:endParaRPr lang="en-US" sz="2400" b="0" dirty="0"/>
          </a:p>
          <a:p>
            <a:pPr marL="857250" lvl="2" indent="0">
              <a:spcBef>
                <a:spcPts val="0"/>
              </a:spcBef>
              <a:buNone/>
            </a:pPr>
            <a:r>
              <a:rPr lang="en-US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jcummings@Towson.edu</a:t>
            </a:r>
            <a:r>
              <a:rPr lang="en-US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410-704-2424</a:t>
            </a:r>
            <a:endParaRPr lang="en-US" sz="2000" i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Greg Nikol – </a:t>
            </a:r>
            <a:r>
              <a:rPr lang="en-US" sz="2400" b="0" dirty="0" smtClean="0"/>
              <a:t>IT Lab Coordinator</a:t>
            </a:r>
            <a:endParaRPr lang="en-US" sz="2400" b="0" dirty="0"/>
          </a:p>
          <a:p>
            <a:pPr marL="857250" lvl="2" indent="0">
              <a:spcBef>
                <a:spcPts val="0"/>
              </a:spcBef>
              <a:buNone/>
            </a:pPr>
            <a:r>
              <a:rPr lang="en-US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gnikol@Towson.edu</a:t>
            </a:r>
            <a:r>
              <a:rPr lang="en-US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410-704-3502</a:t>
            </a:r>
            <a:endParaRPr lang="en-US" sz="2000" i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2000" i="1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2000" i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2000" i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2000" i="1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i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i="1" cap="small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 dirty="0" smtClean="0">
                <a:solidFill>
                  <a:schemeClr val="bg1">
                    <a:lumMod val="85000"/>
                  </a:schemeClr>
                </a:solidFill>
              </a:rPr>
              <a:t>Department </a:t>
            </a:r>
            <a:r>
              <a:rPr lang="en-US" altLang="en-US" sz="3600" b="1" dirty="0" smtClean="0">
                <a:solidFill>
                  <a:schemeClr val="bg1">
                    <a:lumMod val="85000"/>
                  </a:schemeClr>
                </a:solidFill>
              </a:rPr>
              <a:t>Admin (</a:t>
            </a:r>
            <a:r>
              <a:rPr lang="en-US" altLang="en-US" sz="3600" b="1" dirty="0" err="1" smtClean="0">
                <a:solidFill>
                  <a:schemeClr val="bg1">
                    <a:lumMod val="85000"/>
                  </a:schemeClr>
                </a:solidFill>
              </a:rPr>
              <a:t>contd</a:t>
            </a:r>
            <a:r>
              <a:rPr lang="en-US" altLang="en-US" sz="3600" b="1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en-US" altLang="en-US" sz="3600" b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AutoShape 2" descr="Image resul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3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CC"/>
                </a:solidFill>
              </a:rPr>
              <a:t>Provost Orientation site: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www.towson.edu/provost/academicresources/index.html</a:t>
            </a:r>
            <a:r>
              <a:rPr lang="en-US" dirty="0" smtClean="0"/>
              <a:t> </a:t>
            </a:r>
            <a:endParaRPr lang="en-US" dirty="0" smtClean="0"/>
          </a:p>
          <a:p>
            <a:pPr marL="857250" lvl="1" indent="-457200">
              <a:spcBef>
                <a:spcPts val="2400"/>
              </a:spcBef>
            </a:pPr>
            <a:r>
              <a:rPr lang="en-US" dirty="0" smtClean="0"/>
              <a:t>Adjunct Faculty Procedures &amp; Resources</a:t>
            </a:r>
          </a:p>
          <a:p>
            <a:pPr marL="857250" lvl="1" indent="-457200">
              <a:spcBef>
                <a:spcPts val="1200"/>
              </a:spcBef>
            </a:pPr>
            <a:r>
              <a:rPr lang="en-US" dirty="0" smtClean="0"/>
              <a:t>Classroom Resources</a:t>
            </a:r>
          </a:p>
          <a:p>
            <a:pPr marL="857250" lvl="1" indent="-457200">
              <a:spcBef>
                <a:spcPts val="1200"/>
              </a:spcBef>
            </a:pPr>
            <a:r>
              <a:rPr lang="en-US" dirty="0" smtClean="0"/>
              <a:t>Faculty and Teaching Handbook</a:t>
            </a:r>
          </a:p>
          <a:p>
            <a:pPr marL="857250" lvl="1" indent="-457200">
              <a:spcBef>
                <a:spcPts val="1200"/>
              </a:spcBef>
            </a:pPr>
            <a:r>
              <a:rPr lang="en-US" dirty="0" smtClean="0"/>
              <a:t>Policies</a:t>
            </a:r>
            <a:endParaRPr lang="en-US" dirty="0" smtClean="0"/>
          </a:p>
          <a:p>
            <a:pPr marL="0" indent="0">
              <a:spcBef>
                <a:spcPts val="2400"/>
              </a:spcBef>
              <a:buNone/>
            </a:pPr>
            <a:endParaRPr lang="en-US" i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solidFill>
                  <a:srgbClr val="FFFF00"/>
                </a:solidFill>
              </a:rPr>
              <a:t>Resources</a:t>
            </a:r>
          </a:p>
        </p:txBody>
      </p:sp>
      <p:sp>
        <p:nvSpPr>
          <p:cNvPr id="3" name="AutoShape 2" descr="Image resul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4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31940"/>
            <a:ext cx="9144000" cy="4594224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endParaRPr lang="en-US" i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i="1" cap="small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solidFill>
                  <a:schemeClr val="bg1">
                    <a:lumMod val="75000"/>
                  </a:schemeClr>
                </a:solidFill>
              </a:rPr>
              <a:t>Resources</a:t>
            </a:r>
          </a:p>
        </p:txBody>
      </p:sp>
      <p:sp>
        <p:nvSpPr>
          <p:cNvPr id="3" name="AutoShape 2" descr="Image resul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29" y="1379911"/>
            <a:ext cx="7686502" cy="3997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56" y="5352710"/>
            <a:ext cx="3499396" cy="12810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16037" y="1070274"/>
            <a:ext cx="3721591" cy="923330"/>
          </a:xfrm>
          <a:prstGeom prst="rect">
            <a:avLst/>
          </a:prstGeom>
          <a:solidFill>
            <a:srgbClr val="7030A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j-lt"/>
              </a:rPr>
              <a:t>You </a:t>
            </a:r>
            <a:r>
              <a:rPr lang="en-US" b="1" dirty="0" smtClean="0">
                <a:solidFill>
                  <a:srgbClr val="FFFF00"/>
                </a:solidFill>
                <a:latin typeface="+mj-lt"/>
              </a:rPr>
              <a:t>should have received an </a:t>
            </a:r>
            <a:r>
              <a:rPr lang="en-US" b="1" dirty="0" smtClean="0">
                <a:solidFill>
                  <a:srgbClr val="FFFF00"/>
                </a:solidFill>
                <a:latin typeface="+mj-lt"/>
              </a:rPr>
              <a:t>email like this from </a:t>
            </a:r>
            <a:r>
              <a:rPr lang="en-US" b="1" u="sng" dirty="0" smtClean="0">
                <a:solidFill>
                  <a:srgbClr val="00FFFF"/>
                </a:solidFill>
                <a:latin typeface="+mj-lt"/>
              </a:rPr>
              <a:t>Shannon</a:t>
            </a:r>
            <a:r>
              <a:rPr lang="en-US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+mj-lt"/>
              </a:rPr>
              <a:t>…</a:t>
            </a:r>
            <a:r>
              <a:rPr lang="en-US" b="1" dirty="0" smtClean="0">
                <a:solidFill>
                  <a:srgbClr val="FFFF00"/>
                </a:solidFill>
                <a:latin typeface="+mj-lt"/>
              </a:rPr>
              <a:t>it </a:t>
            </a:r>
            <a:r>
              <a:rPr lang="en-US" b="1" dirty="0" smtClean="0">
                <a:solidFill>
                  <a:srgbClr val="FFFF00"/>
                </a:solidFill>
                <a:latin typeface="+mj-lt"/>
              </a:rPr>
              <a:t>contains </a:t>
            </a:r>
            <a:r>
              <a:rPr lang="en-US" b="1" dirty="0" smtClean="0">
                <a:solidFill>
                  <a:srgbClr val="FFFF00"/>
                </a:solidFill>
                <a:latin typeface="+mj-lt"/>
              </a:rPr>
              <a:t>useful forms and info.</a:t>
            </a:r>
            <a:endParaRPr lang="en-US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2400" y="3707476"/>
            <a:ext cx="6348153" cy="1313411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0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u="sng" dirty="0" smtClean="0">
                <a:solidFill>
                  <a:srgbClr val="7030A0"/>
                </a:solidFill>
              </a:rPr>
              <a:t>Heather</a:t>
            </a:r>
            <a:r>
              <a:rPr lang="en-US" dirty="0" smtClean="0"/>
              <a:t> </a:t>
            </a:r>
            <a:r>
              <a:rPr lang="en-US" dirty="0" smtClean="0"/>
              <a:t>has also emailed another </a:t>
            </a:r>
            <a:r>
              <a:rPr lang="en-US" dirty="0" smtClean="0"/>
              <a:t>document </a:t>
            </a:r>
            <a:r>
              <a:rPr lang="en-US" dirty="0" smtClean="0"/>
              <a:t>entitled: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Fall 2019 – Important Semester Information - Adjuncts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spcBef>
                <a:spcPts val="2400"/>
              </a:spcBef>
            </a:pPr>
            <a:r>
              <a:rPr lang="en-US" dirty="0" smtClean="0"/>
              <a:t>It has a LOT of information in it.  Please read!!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Phone numbers, repeat of department admin info, classroom procedures and general info, fire drill procedure, Blackboard instructions, using the grade roster</a:t>
            </a:r>
          </a:p>
          <a:p>
            <a:pPr lvl="1">
              <a:spcBef>
                <a:spcPts val="2400"/>
              </a:spcBef>
            </a:pPr>
            <a:endParaRPr lang="en-US" dirty="0"/>
          </a:p>
          <a:p>
            <a:pPr marL="457200" lvl="1" indent="0">
              <a:spcBef>
                <a:spcPts val="2400"/>
              </a:spcBef>
              <a:buNone/>
            </a:pPr>
            <a:endParaRPr lang="en-US" dirty="0"/>
          </a:p>
          <a:p>
            <a:pPr lvl="1"/>
            <a:endParaRPr lang="en-US" i="1" cap="small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solidFill>
                  <a:schemeClr val="bg1">
                    <a:lumMod val="75000"/>
                  </a:schemeClr>
                </a:solidFill>
              </a:rPr>
              <a:t>Resources</a:t>
            </a:r>
          </a:p>
        </p:txBody>
      </p:sp>
      <p:sp>
        <p:nvSpPr>
          <p:cNvPr id="3" name="AutoShape 2" descr="Image resul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solidFill>
                  <a:schemeClr val="bg1">
                    <a:lumMod val="75000"/>
                  </a:schemeClr>
                </a:solidFill>
              </a:rPr>
              <a:t>Resources</a:t>
            </a:r>
          </a:p>
        </p:txBody>
      </p:sp>
      <p:sp>
        <p:nvSpPr>
          <p:cNvPr id="3" name="AutoShape 2" descr="Image resul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58" y="1417638"/>
            <a:ext cx="8235142" cy="523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solidFill>
                  <a:srgbClr val="FFFF00"/>
                </a:solidFill>
              </a:rPr>
              <a:t>Start of Semester Info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6686" y="1976846"/>
            <a:ext cx="765483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Fall </a:t>
            </a:r>
            <a:r>
              <a:rPr lang="en-US" sz="2400" b="1" dirty="0" smtClean="0"/>
              <a:t>2019</a:t>
            </a:r>
          </a:p>
          <a:p>
            <a:pPr algn="ctr"/>
            <a:r>
              <a:rPr lang="en-US" sz="2400" b="1" dirty="0" smtClean="0"/>
              <a:t>Add/Drop Period</a:t>
            </a:r>
          </a:p>
          <a:p>
            <a:pPr algn="ctr"/>
            <a:endParaRPr lang="en-US" dirty="0"/>
          </a:p>
          <a:p>
            <a:pPr algn="ctr"/>
            <a:r>
              <a:rPr lang="en-US" sz="2400" b="1" dirty="0" smtClean="0">
                <a:solidFill>
                  <a:srgbClr val="0066FF"/>
                </a:solidFill>
              </a:rPr>
              <a:t>Monday, </a:t>
            </a:r>
            <a:r>
              <a:rPr lang="en-US" sz="2400" b="1" dirty="0" smtClean="0">
                <a:solidFill>
                  <a:srgbClr val="0066FF"/>
                </a:solidFill>
              </a:rPr>
              <a:t>August 26 –</a:t>
            </a:r>
            <a:endParaRPr lang="en-US" sz="2400" b="1" dirty="0" smtClean="0">
              <a:solidFill>
                <a:srgbClr val="0066FF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66FF"/>
                </a:solidFill>
              </a:rPr>
              <a:t>Wednesday, September 4</a:t>
            </a:r>
            <a:endParaRPr lang="en-US" sz="2400" b="1" dirty="0" smtClean="0">
              <a:solidFill>
                <a:srgbClr val="0066FF"/>
              </a:solidFill>
            </a:endParaRPr>
          </a:p>
          <a:p>
            <a:pPr algn="ctr"/>
            <a:endParaRPr lang="en-US" dirty="0"/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Students must monitor class enrollments for openings and register online during the add/drop period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Fri, 23 Aug: Option for students to add themselves to the waitlist will be disabled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/>
              <a:t>Mon, 26 Aug: Waitlist process is turned off; students will no longer be enrolled from the waitlist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428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9274"/>
          </a:xfrm>
        </p:spPr>
        <p:txBody>
          <a:bodyPr/>
          <a:lstStyle/>
          <a:p>
            <a:r>
              <a:rPr lang="en-US" dirty="0" smtClean="0"/>
              <a:t>Adding Classes</a:t>
            </a:r>
          </a:p>
          <a:p>
            <a:pPr lvl="1"/>
            <a:r>
              <a:rPr lang="en-US" sz="2400" dirty="0" smtClean="0"/>
              <a:t>Students can do online registration through Towson Online Services until </a:t>
            </a:r>
            <a:r>
              <a:rPr lang="en-US" sz="2400" dirty="0" smtClean="0"/>
              <a:t>Sep 4</a:t>
            </a:r>
            <a:endParaRPr lang="en-US" sz="2400" dirty="0" smtClean="0"/>
          </a:p>
          <a:p>
            <a:pPr lvl="1"/>
            <a:r>
              <a:rPr lang="en-US" sz="2400" dirty="0" smtClean="0"/>
              <a:t>For special circumstances (class closed, etc.): send a note to </a:t>
            </a:r>
            <a:r>
              <a:rPr lang="en-US" sz="2400" u="sng" dirty="0" smtClean="0">
                <a:solidFill>
                  <a:srgbClr val="7030A0"/>
                </a:solidFill>
              </a:rPr>
              <a:t>Shannon</a:t>
            </a:r>
            <a:r>
              <a:rPr lang="en-US" sz="2400" dirty="0" smtClean="0"/>
              <a:t> with the students name, ID#, and class/section information with your permission.</a:t>
            </a:r>
          </a:p>
          <a:p>
            <a:pPr lvl="2"/>
            <a:r>
              <a:rPr lang="en-US" sz="2000" dirty="0" smtClean="0"/>
              <a:t>In general, these </a:t>
            </a:r>
            <a:r>
              <a:rPr lang="en-US" sz="2000" u="sng" dirty="0" smtClean="0"/>
              <a:t>special permissions are discouraged </a:t>
            </a:r>
            <a:r>
              <a:rPr lang="en-US" sz="2000" dirty="0" smtClean="0"/>
              <a:t>unless there is a compelling reason and it is a lower level class</a:t>
            </a:r>
          </a:p>
          <a:p>
            <a:r>
              <a:rPr lang="en-US" sz="2800" dirty="0" smtClean="0"/>
              <a:t>Dropping Classes</a:t>
            </a:r>
          </a:p>
          <a:p>
            <a:pPr lvl="1"/>
            <a:r>
              <a:rPr lang="en-US" sz="2400" dirty="0" smtClean="0"/>
              <a:t>Use Towson Online Services through the end of the Drop/Add period </a:t>
            </a:r>
            <a:r>
              <a:rPr lang="en-US" sz="2400" dirty="0" smtClean="0"/>
              <a:t>(Sep 4)</a:t>
            </a:r>
            <a:endParaRPr lang="en-US" sz="2400" dirty="0" smtClean="0"/>
          </a:p>
          <a:p>
            <a:r>
              <a:rPr lang="en-US" sz="2800" dirty="0" smtClean="0"/>
              <a:t>Last day to withdraw with a “W”: Monday, </a:t>
            </a:r>
            <a:r>
              <a:rPr lang="en-US" sz="2800" dirty="0" smtClean="0"/>
              <a:t>Nov 4</a:t>
            </a:r>
            <a:endParaRPr lang="en-US" sz="280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solidFill>
                  <a:schemeClr val="bg1">
                    <a:lumMod val="75000"/>
                  </a:schemeClr>
                </a:solidFill>
              </a:rPr>
              <a:t>Start of Semester Info</a:t>
            </a:r>
          </a:p>
        </p:txBody>
      </p:sp>
    </p:spTree>
    <p:extLst>
      <p:ext uri="{BB962C8B-B14F-4D97-AF65-F5344CB8AC3E}">
        <p14:creationId xmlns:p14="http://schemas.microsoft.com/office/powerpoint/2010/main" val="3774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10555</TotalTime>
  <Words>994</Words>
  <Application>Microsoft Office PowerPoint</Application>
  <PresentationFormat>On-screen Show (4:3)</PresentationFormat>
  <Paragraphs>173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Calibri</vt:lpstr>
      <vt:lpstr>Wingdings</vt:lpstr>
      <vt:lpstr>Office Theme</vt:lpstr>
      <vt:lpstr>1_Custom Design</vt:lpstr>
      <vt:lpstr>Custom Design</vt:lpstr>
      <vt:lpstr>PowerPoint Presentation</vt:lpstr>
      <vt:lpstr>Department Admin</vt:lpstr>
      <vt:lpstr>Department Admin (contd)</vt:lpstr>
      <vt:lpstr>Resources</vt:lpstr>
      <vt:lpstr>Resources</vt:lpstr>
      <vt:lpstr>Resources</vt:lpstr>
      <vt:lpstr>Resources</vt:lpstr>
      <vt:lpstr>Start of Semester Info</vt:lpstr>
      <vt:lpstr>Start of Semester Info</vt:lpstr>
      <vt:lpstr>Start of Semester Info</vt:lpstr>
      <vt:lpstr>Class Assessment Suggestions</vt:lpstr>
      <vt:lpstr>Logistical Information</vt:lpstr>
      <vt:lpstr>Email to All Students</vt:lpstr>
      <vt:lpstr>Copying Material</vt:lpstr>
      <vt:lpstr>Class Cancellation</vt:lpstr>
      <vt:lpstr>General Tips</vt:lpstr>
      <vt:lpstr>General Tips</vt:lpstr>
      <vt:lpstr>Other Useful Resources</vt:lpstr>
      <vt:lpstr>Other Useful Resources</vt:lpstr>
      <vt:lpstr>Instructor Evaluation Process</vt:lpstr>
      <vt:lpstr>Instructor Evaluation Process</vt:lpstr>
      <vt:lpstr>Final Thoughts</vt:lpstr>
      <vt:lpstr>Questions?</vt:lpstr>
    </vt:vector>
  </TitlesOfParts>
  <Company>U.S.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barry.m.fornoff</dc:creator>
  <cp:lastModifiedBy>Hammell, Robert</cp:lastModifiedBy>
  <cp:revision>816</cp:revision>
  <dcterms:created xsi:type="dcterms:W3CDTF">2009-12-11T15:51:51Z</dcterms:created>
  <dcterms:modified xsi:type="dcterms:W3CDTF">2019-08-21T20:40:35Z</dcterms:modified>
</cp:coreProperties>
</file>