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A25"/>
    <a:srgbClr val="F6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7"/>
    <p:restoredTop sz="96327"/>
  </p:normalViewPr>
  <p:slideViewPr>
    <p:cSldViewPr snapToGrid="0">
      <p:cViewPr>
        <p:scale>
          <a:sx n="22" d="100"/>
          <a:sy n="22" d="100"/>
        </p:scale>
        <p:origin x="27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6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2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5A0365-7D98-5DB9-AC9C-B92B3C31CD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</a:blip>
          <a:srcRect l="50000" t="8458" b="-8458"/>
          <a:stretch>
            <a:fillRect/>
          </a:stretch>
        </p:blipFill>
        <p:spPr>
          <a:xfrm>
            <a:off x="0" y="0"/>
            <a:ext cx="28036281" cy="433287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9920237"/>
            <a:ext cx="26105525" cy="286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838D-D639-BC49-87D8-845B4720B56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0EAF59-1EF2-D4D5-AB76-D85C0D6DCB5B}"/>
              </a:ext>
            </a:extLst>
          </p:cNvPr>
          <p:cNvSpPr/>
          <p:nvPr userDrawn="1"/>
        </p:nvSpPr>
        <p:spPr>
          <a:xfrm>
            <a:off x="662990" y="679273"/>
            <a:ext cx="28941295" cy="76418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485DF6-EE6B-0E70-5680-C34CECE708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</a:blip>
          <a:srcRect t="34145" r="43993" b="27973"/>
          <a:stretch>
            <a:fillRect/>
          </a:stretch>
        </p:blipFill>
        <p:spPr>
          <a:xfrm>
            <a:off x="14983518" y="679273"/>
            <a:ext cx="14620767" cy="76418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7"/>
            <a:ext cx="26105525" cy="4187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71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bg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son University Logo">
            <a:extLst>
              <a:ext uri="{FF2B5EF4-FFF2-40B4-BE49-F238E27FC236}">
                <a16:creationId xmlns:a16="http://schemas.microsoft.com/office/drawing/2014/main" id="{B8FD1AAE-D01F-53D1-C9A2-FDC186A3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30" y="2017132"/>
            <a:ext cx="4845675" cy="4537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E274C-7B2A-3A4F-9A24-36240651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2764" y="2945558"/>
            <a:ext cx="14441747" cy="2050146"/>
          </a:xfrm>
        </p:spPr>
        <p:txBody>
          <a:bodyPr>
            <a:noAutofit/>
          </a:bodyPr>
          <a:lstStyle/>
          <a:p>
            <a:r>
              <a:rPr lang="en-US" sz="13800" b="1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78137-9DFB-94CC-EBA6-4952A4A3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409" y="5959509"/>
            <a:ext cx="22700456" cy="108161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Author, </a:t>
            </a:r>
            <a:r>
              <a:rPr lang="en-US" sz="5400" dirty="0">
                <a:solidFill>
                  <a:schemeClr val="bg1"/>
                </a:solidFill>
                <a:latin typeface="Proxima Nova Light" panose="02000506030000020004" pitchFamily="2" charset="0"/>
              </a:rPr>
              <a:t>Department, Towson University Towson, Maryland</a:t>
            </a:r>
          </a:p>
        </p:txBody>
      </p:sp>
      <p:pic>
        <p:nvPicPr>
          <p:cNvPr id="74" name="Picture 73" descr="Towson University Logo">
            <a:extLst>
              <a:ext uri="{FF2B5EF4-FFF2-40B4-BE49-F238E27FC236}">
                <a16:creationId xmlns:a16="http://schemas.microsoft.com/office/drawing/2014/main" id="{15A7D89C-57BA-EBBC-7ACE-9CB5EC86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470" y="2017132"/>
            <a:ext cx="4845675" cy="4537569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3F833F-FEEC-9C45-DEEE-C7777073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467" y="9256502"/>
            <a:ext cx="9228175" cy="114088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F21C4-F465-E5D3-E12E-41A4F96385E5}"/>
              </a:ext>
            </a:extLst>
          </p:cNvPr>
          <p:cNvSpPr txBox="1"/>
          <p:nvPr/>
        </p:nvSpPr>
        <p:spPr>
          <a:xfrm>
            <a:off x="947468" y="9328024"/>
            <a:ext cx="890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oxima Nova Semibold" panose="02000506030000020004" pitchFamily="2" charset="0"/>
                <a:cs typeface="Arial"/>
              </a:rPr>
              <a:t>Header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2E3C67-6FC6-BB5F-7063-381B1BF688A6}"/>
              </a:ext>
            </a:extLst>
          </p:cNvPr>
          <p:cNvSpPr txBox="1"/>
          <p:nvPr/>
        </p:nvSpPr>
        <p:spPr>
          <a:xfrm>
            <a:off x="1183675" y="10767169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b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endParaRPr lang="en-US" sz="40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B5069D9-D436-5283-0100-C78F4D694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75449" y="9256502"/>
            <a:ext cx="9228175" cy="114088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356A7-39DD-AF2D-D51C-41015B22D5F4}"/>
              </a:ext>
            </a:extLst>
          </p:cNvPr>
          <p:cNvSpPr txBox="1"/>
          <p:nvPr/>
        </p:nvSpPr>
        <p:spPr>
          <a:xfrm>
            <a:off x="10638408" y="9328024"/>
            <a:ext cx="890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oxima Nova Semibold" panose="02000506030000020004" pitchFamily="2" charset="0"/>
                <a:cs typeface="Arial"/>
              </a:rPr>
              <a:t>Header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23824-3B28-2467-CF46-6545F022F5D2}"/>
              </a:ext>
            </a:extLst>
          </p:cNvPr>
          <p:cNvSpPr txBox="1"/>
          <p:nvPr/>
        </p:nvSpPr>
        <p:spPr>
          <a:xfrm>
            <a:off x="10756512" y="10767169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</p:txBody>
      </p:sp>
      <p:pic>
        <p:nvPicPr>
          <p:cNvPr id="60" name="Picture 59" descr="A student smiling at camera">
            <a:extLst>
              <a:ext uri="{FF2B5EF4-FFF2-40B4-BE49-F238E27FC236}">
                <a16:creationId xmlns:a16="http://schemas.microsoft.com/office/drawing/2014/main" id="{62BE6539-DCDC-2723-BBFC-BF31F3943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8" r="13717" b="24918"/>
          <a:stretch/>
        </p:blipFill>
        <p:spPr>
          <a:xfrm>
            <a:off x="20632252" y="9394110"/>
            <a:ext cx="8553982" cy="10353678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6F7F685-793D-CEF9-4480-10F4EBF8B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467" y="20966597"/>
            <a:ext cx="9228175" cy="114088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371E78-5A8A-3176-5242-013664A89C09}"/>
              </a:ext>
            </a:extLst>
          </p:cNvPr>
          <p:cNvSpPr txBox="1"/>
          <p:nvPr/>
        </p:nvSpPr>
        <p:spPr>
          <a:xfrm>
            <a:off x="723239" y="21029207"/>
            <a:ext cx="9350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oxima Nova Semibold" panose="02000506030000020004" pitchFamily="2" charset="0"/>
                <a:cs typeface="Arial"/>
              </a:rPr>
              <a:t>Header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597B995-54E4-521F-B345-27A65349EC38}"/>
              </a:ext>
            </a:extLst>
          </p:cNvPr>
          <p:cNvSpPr txBox="1"/>
          <p:nvPr/>
        </p:nvSpPr>
        <p:spPr>
          <a:xfrm>
            <a:off x="1183674" y="22477263"/>
            <a:ext cx="8666049" cy="1968139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Mauris id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pPr>
              <a:spcBef>
                <a:spcPts val="500"/>
              </a:spcBef>
            </a:pPr>
            <a:b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ligula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vitae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molestie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nec, pharetra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justo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odio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hendrerit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imperdiet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nec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facilisis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non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turpis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risus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Lorem ipsum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est,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</a:t>
            </a:r>
          </a:p>
          <a:p>
            <a:pPr>
              <a:spcBef>
                <a:spcPts val="500"/>
              </a:spcBef>
            </a:pP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nunc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gravida. Mauris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endParaRPr lang="en-US" sz="40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2E566C-FDE4-B729-9F68-920E8C0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56512" y="21657515"/>
            <a:ext cx="8666048" cy="9035971"/>
            <a:chOff x="13530218" y="21375583"/>
            <a:chExt cx="6521152" cy="6799517"/>
          </a:xfrm>
        </p:grpSpPr>
        <p:pic>
          <p:nvPicPr>
            <p:cNvPr id="30" name="Graphic 29" descr="Classroom outline">
              <a:extLst>
                <a:ext uri="{FF2B5EF4-FFF2-40B4-BE49-F238E27FC236}">
                  <a16:creationId xmlns:a16="http://schemas.microsoft.com/office/drawing/2014/main" id="{47465371-06AA-00A9-F762-593B587E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530218" y="24949350"/>
              <a:ext cx="1534179" cy="1534179"/>
            </a:xfrm>
            <a:prstGeom prst="rect">
              <a:avLst/>
            </a:prstGeom>
          </p:spPr>
        </p:pic>
        <p:pic>
          <p:nvPicPr>
            <p:cNvPr id="31" name="Graphic 30" descr="Classroom with solid fill">
              <a:extLst>
                <a:ext uri="{FF2B5EF4-FFF2-40B4-BE49-F238E27FC236}">
                  <a16:creationId xmlns:a16="http://schemas.microsoft.com/office/drawing/2014/main" id="{9B62C65E-0EB9-FD51-AC85-A20A33E33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879233" y="26640921"/>
              <a:ext cx="1534179" cy="1534179"/>
            </a:xfrm>
            <a:prstGeom prst="rect">
              <a:avLst/>
            </a:prstGeom>
          </p:spPr>
        </p:pic>
        <p:pic>
          <p:nvPicPr>
            <p:cNvPr id="32" name="Graphic 31" descr="Blackboard with solid fill">
              <a:extLst>
                <a:ext uri="{FF2B5EF4-FFF2-40B4-BE49-F238E27FC236}">
                  <a16:creationId xmlns:a16="http://schemas.microsoft.com/office/drawing/2014/main" id="{6AD0B126-3257-5A5C-1862-A8FF575D2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845472" y="25106742"/>
              <a:ext cx="1534179" cy="1534179"/>
            </a:xfrm>
            <a:prstGeom prst="rect">
              <a:avLst/>
            </a:prstGeom>
          </p:spPr>
        </p:pic>
        <p:pic>
          <p:nvPicPr>
            <p:cNvPr id="33" name="Graphic 32" descr="Books on shelf with solid fill">
              <a:extLst>
                <a:ext uri="{FF2B5EF4-FFF2-40B4-BE49-F238E27FC236}">
                  <a16:creationId xmlns:a16="http://schemas.microsoft.com/office/drawing/2014/main" id="{C2758B33-670F-E3E4-A769-A62E06797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436862" y="25106742"/>
              <a:ext cx="1534179" cy="1534179"/>
            </a:xfrm>
            <a:prstGeom prst="rect">
              <a:avLst/>
            </a:prstGeom>
          </p:spPr>
        </p:pic>
        <p:pic>
          <p:nvPicPr>
            <p:cNvPr id="35" name="Graphic 34" descr="Lecturer with solid fill">
              <a:extLst>
                <a:ext uri="{FF2B5EF4-FFF2-40B4-BE49-F238E27FC236}">
                  <a16:creationId xmlns:a16="http://schemas.microsoft.com/office/drawing/2014/main" id="{8CD9229F-5F45-C396-367C-FDE0E4F7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311293" y="24777227"/>
              <a:ext cx="1534179" cy="1534179"/>
            </a:xfrm>
            <a:prstGeom prst="rect">
              <a:avLst/>
            </a:prstGeom>
          </p:spPr>
        </p:pic>
        <p:pic>
          <p:nvPicPr>
            <p:cNvPr id="39" name="Graphic 38" descr="Teacher with solid fill">
              <a:extLst>
                <a:ext uri="{FF2B5EF4-FFF2-40B4-BE49-F238E27FC236}">
                  <a16:creationId xmlns:a16="http://schemas.microsoft.com/office/drawing/2014/main" id="{332BE9AE-AA58-5EB5-961C-2F810FEF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547099" y="26640921"/>
              <a:ext cx="1534179" cy="1534179"/>
            </a:xfrm>
            <a:prstGeom prst="rect">
              <a:avLst/>
            </a:prstGeom>
          </p:spPr>
        </p:pic>
        <p:pic>
          <p:nvPicPr>
            <p:cNvPr id="42" name="Graphic 41" descr="Closed book with solid fill">
              <a:extLst>
                <a:ext uri="{FF2B5EF4-FFF2-40B4-BE49-F238E27FC236}">
                  <a16:creationId xmlns:a16="http://schemas.microsoft.com/office/drawing/2014/main" id="{C44C8838-ED77-6952-BC4B-41E33C23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444255" y="26640921"/>
              <a:ext cx="1534179" cy="1534179"/>
            </a:xfrm>
            <a:prstGeom prst="rect">
              <a:avLst/>
            </a:prstGeom>
          </p:spPr>
        </p:pic>
        <p:pic>
          <p:nvPicPr>
            <p:cNvPr id="43" name="Graphic 42" descr="Teacher outline">
              <a:extLst>
                <a:ext uri="{FF2B5EF4-FFF2-40B4-BE49-F238E27FC236}">
                  <a16:creationId xmlns:a16="http://schemas.microsoft.com/office/drawing/2014/main" id="{89E659B1-9150-4128-65D5-95CEA00D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328173" y="26452376"/>
              <a:ext cx="1534179" cy="1534179"/>
            </a:xfrm>
            <a:prstGeom prst="rect">
              <a:avLst/>
            </a:prstGeom>
          </p:spPr>
        </p:pic>
        <p:pic>
          <p:nvPicPr>
            <p:cNvPr id="44" name="Graphic 43" descr="Books with solid fill">
              <a:extLst>
                <a:ext uri="{FF2B5EF4-FFF2-40B4-BE49-F238E27FC236}">
                  <a16:creationId xmlns:a16="http://schemas.microsoft.com/office/drawing/2014/main" id="{F4B5616A-84C1-D35C-9ED4-7F5C0E19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299891" y="23240568"/>
              <a:ext cx="1534179" cy="1534179"/>
            </a:xfrm>
            <a:prstGeom prst="rect">
              <a:avLst/>
            </a:prstGeom>
          </p:spPr>
        </p:pic>
        <p:pic>
          <p:nvPicPr>
            <p:cNvPr id="46" name="Graphic 45" descr="Books outline">
              <a:extLst>
                <a:ext uri="{FF2B5EF4-FFF2-40B4-BE49-F238E27FC236}">
                  <a16:creationId xmlns:a16="http://schemas.microsoft.com/office/drawing/2014/main" id="{2C9E7ACA-4B21-C5CD-5BFC-991FA120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8436863" y="23074867"/>
              <a:ext cx="1534179" cy="1534179"/>
            </a:xfrm>
            <a:prstGeom prst="rect">
              <a:avLst/>
            </a:prstGeom>
          </p:spPr>
        </p:pic>
        <p:pic>
          <p:nvPicPr>
            <p:cNvPr id="48" name="Graphic 47" descr="Books on shelf outline">
              <a:extLst>
                <a:ext uri="{FF2B5EF4-FFF2-40B4-BE49-F238E27FC236}">
                  <a16:creationId xmlns:a16="http://schemas.microsoft.com/office/drawing/2014/main" id="{BC45AC38-FB31-DE78-BE36-D9F7373D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392986" y="21432069"/>
              <a:ext cx="1534179" cy="1534179"/>
            </a:xfrm>
            <a:prstGeom prst="rect">
              <a:avLst/>
            </a:prstGeom>
          </p:spPr>
        </p:pic>
        <p:pic>
          <p:nvPicPr>
            <p:cNvPr id="50" name="Graphic 49" descr="Closed book outline">
              <a:extLst>
                <a:ext uri="{FF2B5EF4-FFF2-40B4-BE49-F238E27FC236}">
                  <a16:creationId xmlns:a16="http://schemas.microsoft.com/office/drawing/2014/main" id="{815438E3-4460-C2F6-761A-5F171533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902684" y="23142016"/>
              <a:ext cx="1534179" cy="1534179"/>
            </a:xfrm>
            <a:prstGeom prst="rect">
              <a:avLst/>
            </a:prstGeom>
          </p:spPr>
        </p:pic>
        <p:pic>
          <p:nvPicPr>
            <p:cNvPr id="52" name="Graphic 51" descr="Lecturer outline">
              <a:extLst>
                <a:ext uri="{FF2B5EF4-FFF2-40B4-BE49-F238E27FC236}">
                  <a16:creationId xmlns:a16="http://schemas.microsoft.com/office/drawing/2014/main" id="{31852D34-431C-9AB2-AF3A-DB5D36FC4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517191" y="21375583"/>
              <a:ext cx="1534179" cy="1534179"/>
            </a:xfrm>
            <a:prstGeom prst="rect">
              <a:avLst/>
            </a:prstGeom>
          </p:spPr>
        </p:pic>
        <p:pic>
          <p:nvPicPr>
            <p:cNvPr id="54" name="Graphic 53" descr="Open book outline">
              <a:extLst>
                <a:ext uri="{FF2B5EF4-FFF2-40B4-BE49-F238E27FC236}">
                  <a16:creationId xmlns:a16="http://schemas.microsoft.com/office/drawing/2014/main" id="{4E2846C5-3E11-08B8-67C4-D2F46CD7E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910076" y="21473539"/>
              <a:ext cx="1534179" cy="1534179"/>
            </a:xfrm>
            <a:prstGeom prst="rect">
              <a:avLst/>
            </a:prstGeom>
          </p:spPr>
        </p:pic>
        <p:pic>
          <p:nvPicPr>
            <p:cNvPr id="56" name="Graphic 55" descr="Cube with solid fill">
              <a:extLst>
                <a:ext uri="{FF2B5EF4-FFF2-40B4-BE49-F238E27FC236}">
                  <a16:creationId xmlns:a16="http://schemas.microsoft.com/office/drawing/2014/main" id="{0FAC5F4F-5E88-66AD-1623-3F2229937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3668985" y="21515113"/>
              <a:ext cx="1412293" cy="1412293"/>
            </a:xfrm>
            <a:prstGeom prst="rect">
              <a:avLst/>
            </a:prstGeom>
          </p:spPr>
        </p:pic>
        <p:pic>
          <p:nvPicPr>
            <p:cNvPr id="58" name="Graphic 57" descr="Pyramid Shape with solid fill">
              <a:extLst>
                <a:ext uri="{FF2B5EF4-FFF2-40B4-BE49-F238E27FC236}">
                  <a16:creationId xmlns:a16="http://schemas.microsoft.com/office/drawing/2014/main" id="{EFCB15CC-EA21-090B-79B4-3F97AE8FD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3615664" y="23362454"/>
              <a:ext cx="1412293" cy="141229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42E9C8-04CC-CBBC-DD27-B80771D3BE50}"/>
              </a:ext>
            </a:extLst>
          </p:cNvPr>
          <p:cNvSpPr txBox="1"/>
          <p:nvPr/>
        </p:nvSpPr>
        <p:spPr>
          <a:xfrm>
            <a:off x="21301107" y="22577574"/>
            <a:ext cx="7339766" cy="8115911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“Lorem ipsum dolor sit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consectetur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adipiscing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elit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. Integer a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urna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est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sit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dignissim</a:t>
            </a:r>
            <a:r>
              <a:rPr lang="en-US" sz="72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nisi.”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C4E8D4D-F565-1D62-BC5F-F4BD713BA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75449" y="33118805"/>
            <a:ext cx="9228175" cy="114088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D327B1-382A-652D-84BD-0CCC75B8352F}"/>
              </a:ext>
            </a:extLst>
          </p:cNvPr>
          <p:cNvSpPr txBox="1"/>
          <p:nvPr/>
        </p:nvSpPr>
        <p:spPr>
          <a:xfrm>
            <a:off x="10638408" y="33190327"/>
            <a:ext cx="890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oxima Nova Semibold" panose="02000506030000020004" pitchFamily="2" charset="0"/>
                <a:cs typeface="Arial"/>
              </a:rPr>
              <a:t>Header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18CC3F-50E3-8C64-7294-B2C3334B93FF}"/>
              </a:ext>
            </a:extLst>
          </p:cNvPr>
          <p:cNvSpPr txBox="1"/>
          <p:nvPr/>
        </p:nvSpPr>
        <p:spPr>
          <a:xfrm>
            <a:off x="10878432" y="34629472"/>
            <a:ext cx="8666048" cy="7529181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BCFFF995-A483-3610-4742-381CD6AF1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15861" y="33118805"/>
            <a:ext cx="9228175" cy="114088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A79E30F-0BEA-DAD7-2582-FD18E9422E67}"/>
              </a:ext>
            </a:extLst>
          </p:cNvPr>
          <p:cNvSpPr txBox="1"/>
          <p:nvPr/>
        </p:nvSpPr>
        <p:spPr>
          <a:xfrm>
            <a:off x="20519862" y="33190327"/>
            <a:ext cx="890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oxima Nova Semibold" panose="02000506030000020004" pitchFamily="2" charset="0"/>
                <a:cs typeface="Arial"/>
              </a:rPr>
              <a:t>Header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B511427-9083-DBFD-B84C-B6F2D6B6CE83}"/>
              </a:ext>
            </a:extLst>
          </p:cNvPr>
          <p:cNvSpPr txBox="1"/>
          <p:nvPr/>
        </p:nvSpPr>
        <p:spPr>
          <a:xfrm>
            <a:off x="20759886" y="34629472"/>
            <a:ext cx="8666048" cy="7529181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40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363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206</TotalTime>
  <Words>540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Kandal Book</vt:lpstr>
      <vt:lpstr>Proxima Nova</vt:lpstr>
      <vt:lpstr>Proxima Nova Light</vt:lpstr>
      <vt:lpstr>Proxima Nova Semibold</vt:lpstr>
      <vt:lpstr>Office 2013 - 2022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Merino, David A.</dc:creator>
  <cp:lastModifiedBy>Burk, Abby</cp:lastModifiedBy>
  <cp:revision>15</cp:revision>
  <dcterms:created xsi:type="dcterms:W3CDTF">2024-02-12T19:36:26Z</dcterms:created>
  <dcterms:modified xsi:type="dcterms:W3CDTF">2026-02-27T17:31:54Z</dcterms:modified>
</cp:coreProperties>
</file>